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</p:sldMasterIdLst>
  <p:notesMasterIdLst>
    <p:notesMasterId r:id="rId68"/>
  </p:notesMasterIdLst>
  <p:sldIdLst>
    <p:sldId id="256" r:id="rId3"/>
    <p:sldId id="257" r:id="rId4"/>
    <p:sldId id="33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69"/>
      <p:italic r:id="rId70"/>
    </p:embeddedFont>
    <p:embeddedFont>
      <p:font typeface="Helvetica" pitchFamily="2" charset="0"/>
      <p:regular r:id="rId71"/>
      <p:bold r:id="rId72"/>
      <p:italic r:id="rId73"/>
      <p:boldItalic r:id="rId74"/>
    </p:embeddedFont>
    <p:embeddedFont>
      <p:font typeface="Helvetica Neue" panose="02000503000000020004" pitchFamily="2" charset="0"/>
      <p:regular r:id="rId75"/>
      <p:bold r:id="rId76"/>
      <p:italic r:id="rId77"/>
      <p:boldItalic r:id="rId78"/>
    </p:embeddedFont>
    <p:embeddedFont>
      <p:font typeface="Merriweather Sans" pitchFamily="2" charset="77"/>
      <p:regular r:id="rId79"/>
      <p:bold r:id="rId80"/>
      <p:italic r:id="rId81"/>
      <p:boldItalic r:id="rId82"/>
    </p:embeddedFont>
    <p:embeddedFont>
      <p:font typeface="Noto Sans Symbols" panose="020F050202020403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da Akbulu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82BDAD-2DDB-4704-961E-87EEFEC184DB}">
  <a:tblStyle styleId="{5382BDAD-2DDB-4704-961E-87EEFEC184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C8C53FF-A5F5-4F57-802E-BBF2F877F338}" styleName="Table_1">
    <a:wholeTbl>
      <a:tcTxStyle b="off" i="off">
        <a:font>
          <a:latin typeface="Arial"/>
          <a:ea typeface="Arial"/>
          <a:cs typeface="Arial"/>
        </a:font>
        <a:srgbClr val="0A1F24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F9862D8-0F8B-4A9D-B05B-1E598579F37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89116"/>
  </p:normalViewPr>
  <p:slideViewPr>
    <p:cSldViewPr snapToGrid="0">
      <p:cViewPr varScale="1">
        <p:scale>
          <a:sx n="145" d="100"/>
          <a:sy n="145" d="100"/>
        </p:scale>
        <p:origin x="5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6.fntdata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8.fntdata"/><Relationship Id="rId7" Type="http://schemas.openxmlformats.org/officeDocument/2006/relationships/slide" Target="slides/slide5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font" Target="fonts/font14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ana.org/TLD/tlds-alpha-by-domain.t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d0ea97a817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3d0ea97a81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d79544da5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3d79544da5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d79544da53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3d79544da53_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d79544da53_1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g3d79544da53_1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d79544da53_1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3d79544da53_1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d79544da53_1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3d79544da53_1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bc3b7dc1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bc3b7dc1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d79544da53_1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3d79544da53_1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d79544da53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g3d79544da53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d79544da53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g3d79544da53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d79544da53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0" name="Google Shape;860;g3d79544da53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d79544da53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g3d79544da53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d79544da53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g3d79544da53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d79544da53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g3d79544da53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3d79544da53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g3d79544da53_1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d79544da53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g3d79544da53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d79544da53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g3d79544da53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d79544da53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g3d79544da53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3d79544da53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g3d79544da53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d79544da53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3d79544da53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d79544da53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3d79544da53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3d79544da53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g3d79544da53_1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d79544da53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4" name="Google Shape;954;g3d79544da53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d79544da53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2" name="Google Shape;962;g3d79544da53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d79544da53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3d79544da53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d79544da53_1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3" name="Google Shape;1003;g3d79544da53_1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d79544da53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9" name="Google Shape;1009;g3d79544da53_1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d79544da5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3d79544da5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d79544da53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6" name="Google Shape;1016;g3d79544da53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3d79544da53_1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9" name="Google Shape;1029;g3d79544da53_1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d79544da53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g3d79544da53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3d79544da53_1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4" name="Google Shape;1044;g3d79544da53_1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3d79544da53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1" name="Google Shape;1051;g3d79544da53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d79544da53_1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g3d79544da53_1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d79544da53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5" name="Google Shape;1065;g3d79544da53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d79544da53_1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g3d79544da53_1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d79544da53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g3d79544da53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3d79544da53_1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5" name="Google Shape;1085;g3d79544da53_1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c69b2fca8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g3c69b2fca8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ru-RU"/>
              <a:t>Один набор символов — много языков: Одна система письма, используемая для представления нескольких разговорных языков.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ru-RU"/>
              <a:t>Один язык — много наборов символов: Один разговорный язык, записываемый различными наборами символов в разных регионах и сообществах.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3d79544da53_1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2" name="Google Shape;1092;g3d79544da53_1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d79544da53_1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g3d79544da53_1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3d79544da53_1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g3d79544da53_1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3d79544da53_1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g3d79544da53_1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3d79544da53_1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g3d79544da53_1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d79544da53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3d79544da53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d79544da53_1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3d79544da53_1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3d79544da53_1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6" name="Google Shape;1136;g3d79544da53_1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d79544da53_1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d79544da53_1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</a:rPr>
              <a:t>ext-intl</a:t>
            </a:r>
            <a:r>
              <a:rPr lang="ru-RU" dirty="0">
                <a:solidFill>
                  <a:schemeClr val="dk1"/>
                </a:solidFill>
              </a:rPr>
              <a:t> помогает PHP правильно обрабатывать текст в кодировке </a:t>
            </a:r>
            <a:r>
              <a:rPr lang="ru-RU" dirty="0" err="1">
                <a:solidFill>
                  <a:schemeClr val="dk1"/>
                </a:solidFill>
              </a:rPr>
              <a:t>Unicode</a:t>
            </a:r>
            <a:r>
              <a:rPr lang="ru-RU" dirty="0">
                <a:solidFill>
                  <a:schemeClr val="dk1"/>
                </a:solidFill>
              </a:rPr>
              <a:t> и интернационализированные доменные имена (IDN). </a:t>
            </a:r>
            <a:r>
              <a:rPr lang="ru-RU" dirty="0" err="1">
                <a:solidFill>
                  <a:schemeClr val="dk1"/>
                </a:solidFill>
              </a:rPr>
              <a:t>SQLite</a:t>
            </a:r>
            <a:r>
              <a:rPr lang="ru-RU" dirty="0">
                <a:solidFill>
                  <a:schemeClr val="dk1"/>
                </a:solidFill>
              </a:rPr>
              <a:t> всегда использует UTF-8, поэтому настройка кодировки не требуется.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d79544da5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3d79544da5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c69b2fca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3c69b2fca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ru-RU"/>
              <a:t>Один набор символов — много языков: Одна система письма, используемая для представления нескольких разговорных языков.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ru-RU"/>
              <a:t>Один язык — много наборов символов: Один разговорный язык, записываемый различными наборами символов в разных регионах и сообществах.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d79544da53_1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5" name="Google Shape;1155;g3d79544da53_1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d79544da53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3d79544da53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d79544da53_1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3d79544da53_1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3d79544da53_1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3" name="Google Shape;1173;g3d79544da53_1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3d79544da53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9" name="Google Shape;1179;g3d79544da53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5" name="Google Shape;118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200"/>
              <a:t>gTLD, ccTLD, IDN gTLD, IDN ccTLD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***</a:t>
            </a:r>
            <a:r>
              <a:rPr lang="ru-RU" sz="12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сегодняшний день делегирован 151 IDN-домен верхнего уровня (TLD) на 37 языках, представленных 23 алфавитами.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Примечание. В настоящее время в корневой зоне поддерживаются 26 алфавитов:*** по состоянию на февраль 2026 года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34290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◉"/>
            </a:pPr>
            <a:r>
              <a:rPr lang="ru-RU" sz="1200">
                <a:solidFill>
                  <a:schemeClr val="dk1"/>
                </a:solidFill>
              </a:rPr>
              <a:t>TLD, делегируемые в </a:t>
            </a:r>
            <a:r>
              <a:rPr lang="ru-RU" sz="1200" u="sng">
                <a:solidFill>
                  <a:srgbClr val="1D98D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корневую зону</a:t>
            </a:r>
            <a:r>
              <a:rPr lang="ru-RU" sz="1200">
                <a:solidFill>
                  <a:schemeClr val="dk1"/>
                </a:solidFill>
              </a:rPr>
              <a:t>, могут со временем меняться, поэтому фиксированный список может устареть.</a:t>
            </a:r>
          </a:p>
          <a:p>
            <a:pPr marL="34290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◉"/>
            </a:pPr>
            <a:r>
              <a:rPr lang="ru-RU" sz="1200">
                <a:solidFill>
                  <a:schemeClr val="dk1"/>
                </a:solidFill>
              </a:rPr>
              <a:t>Каждая метка состоит из 63 октетов.</a:t>
            </a:r>
          </a:p>
          <a:p>
            <a:pPr marL="34290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◉"/>
            </a:pPr>
            <a:r>
              <a:rPr lang="ru-RU" sz="1200">
                <a:solidFill>
                  <a:srgbClr val="0A1F24"/>
                </a:solidFill>
              </a:rPr>
              <a:t>Общая длина доменного имени не может быть больше 255 (включая разделители).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facebook.com/icannorg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hyperlink" Target="http://icann.or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hyperlink" Target="http://flickr.com/icann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youtube.com/icannnews" TargetMode="External"/><Relationship Id="rId9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">
  <p:cSld name="Cover">
    <p:bg>
      <p:bgPr>
        <a:solidFill>
          <a:srgbClr val="002A4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543900" y="1339279"/>
            <a:ext cx="42546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540000" y="3258185"/>
            <a:ext cx="42624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031902"/>
            <a:ext cx="889890" cy="7079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/>
          <p:nvPr/>
        </p:nvSpPr>
        <p:spPr>
          <a:xfrm rot="-5400000">
            <a:off x="7425204" y="-600861"/>
            <a:ext cx="1206000" cy="1206000"/>
          </a:xfrm>
          <a:prstGeom prst="chord">
            <a:avLst>
              <a:gd name="adj1" fmla="val 5403826"/>
              <a:gd name="adj2" fmla="val 16200000"/>
            </a:avLst>
          </a:prstGeom>
          <a:solidFill>
            <a:srgbClr val="1A87C9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1179" y="3080900"/>
            <a:ext cx="3229020" cy="20602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7997799" y="2327657"/>
            <a:ext cx="486000" cy="486000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8648712" y="1135811"/>
            <a:ext cx="136800" cy="136800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7425204" y="1525620"/>
            <a:ext cx="208800" cy="208800"/>
          </a:xfrm>
          <a:prstGeom prst="ellipse">
            <a:avLst/>
          </a:prstGeom>
          <a:solidFill>
            <a:srgbClr val="1A87C9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8247" y="221228"/>
            <a:ext cx="60007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0" y="4722372"/>
            <a:ext cx="9154500" cy="431700"/>
          </a:xfrm>
          <a:prstGeom prst="rect">
            <a:avLst/>
          </a:prstGeom>
          <a:solidFill>
            <a:srgbClr val="F2EF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31999" y="675001"/>
            <a:ext cx="597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/>
          <p:nvPr/>
        </p:nvSpPr>
        <p:spPr>
          <a:xfrm rot="8107621">
            <a:off x="2227613" y="4446536"/>
            <a:ext cx="4688766" cy="4688766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352001" y="215999"/>
            <a:ext cx="360000" cy="2736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999" y="215999"/>
            <a:ext cx="2930398" cy="27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rgbClr val="F1633E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434" y="-30619"/>
            <a:ext cx="9251545" cy="520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703" y="-28575"/>
            <a:ext cx="3623520" cy="52039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05000" y="1620000"/>
            <a:ext cx="11808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7200"/>
              <a:buFont typeface="Arial"/>
              <a:buNone/>
              <a:defRPr sz="5400" b="0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05000" y="2414137"/>
            <a:ext cx="45765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Font typeface="Arial"/>
              <a:buNone/>
              <a:defRPr sz="405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99" y="215999"/>
            <a:ext cx="2930398" cy="27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">
  <p:cSld name="Regular slide">
    <p:bg>
      <p:bgPr>
        <a:solidFill>
          <a:srgbClr val="F1EFEA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05000" y="675001"/>
            <a:ext cx="6375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05000" y="1385045"/>
            <a:ext cx="45765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200"/>
              <a:buFont typeface="Arial"/>
              <a:buNone/>
              <a:defRPr sz="210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0" y="4722372"/>
            <a:ext cx="9154500" cy="431700"/>
          </a:xfrm>
          <a:prstGeom prst="rect">
            <a:avLst/>
          </a:prstGeom>
          <a:solidFill>
            <a:srgbClr val="F2EF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999" y="215999"/>
            <a:ext cx="2930398" cy="27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8352001" y="215999"/>
            <a:ext cx="360000" cy="2736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">
  <p:cSld name="1_Regular slide">
    <p:bg>
      <p:bgPr>
        <a:solidFill>
          <a:srgbClr val="F1EFE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32000" y="675001"/>
            <a:ext cx="5362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0" y="4722372"/>
            <a:ext cx="9154500" cy="431700"/>
          </a:xfrm>
          <a:prstGeom prst="rect">
            <a:avLst/>
          </a:prstGeom>
          <a:solidFill>
            <a:srgbClr val="F2EF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999" y="215999"/>
            <a:ext cx="2930398" cy="27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8352001" y="215999"/>
            <a:ext cx="360000" cy="2736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1_Divider slide">
    <p:bg>
      <p:bgPr>
        <a:solidFill>
          <a:srgbClr val="4CCDD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434" y="-30619"/>
            <a:ext cx="9251545" cy="520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0"/>
            <a:ext cx="3581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05000" y="1620000"/>
            <a:ext cx="4576500" cy="3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7200"/>
              <a:buFont typeface="Arial"/>
              <a:buNone/>
              <a:defRPr sz="360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703" y="-28575"/>
            <a:ext cx="3623520" cy="520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99" y="215999"/>
            <a:ext cx="2930398" cy="27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1">
  <p:cSld name="Title Option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 title="Cover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 title="ICANN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67" y="340266"/>
            <a:ext cx="2130600" cy="1696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594725" y="4662488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6859700" y="4713451"/>
            <a:ext cx="2291100" cy="4311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 rot="10800000" flipH="1">
            <a:off x="0" y="3571212"/>
            <a:ext cx="9144000" cy="1165200"/>
          </a:xfrm>
          <a:prstGeom prst="rect">
            <a:avLst/>
          </a:prstGeom>
          <a:solidFill>
            <a:srgbClr val="0098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90832" y="3707027"/>
            <a:ext cx="8180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014216" y="4151187"/>
            <a:ext cx="4919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857225" y="4782060"/>
            <a:ext cx="39180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Globe Background">
  <p:cSld name="Blue Globe Backgroun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title="ICANN_DottedGlobePattern_LtBlue.jpg"/>
          <p:cNvPicPr preferRelativeResize="0"/>
          <p:nvPr/>
        </p:nvPicPr>
        <p:blipFill rotWithShape="1">
          <a:blip r:embed="rId2">
            <a:alphaModFix/>
          </a:blip>
          <a:srcRect b="7553"/>
          <a:stretch/>
        </p:blipFill>
        <p:spPr>
          <a:xfrm>
            <a:off x="0" y="0"/>
            <a:ext cx="9144000" cy="4754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0" y="0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Globe Background">
  <p:cSld name="White Globe Backg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 title="ICANN_DottedGlobePattern_LtGray.jpg"/>
          <p:cNvPicPr preferRelativeResize="0"/>
          <p:nvPr/>
        </p:nvPicPr>
        <p:blipFill rotWithShape="1">
          <a:blip r:embed="rId2">
            <a:alphaModFix/>
          </a:blip>
          <a:srcRect b="7672"/>
          <a:stretch/>
        </p:blipFill>
        <p:spPr>
          <a:xfrm>
            <a:off x="0" y="0"/>
            <a:ext cx="9144000" cy="4748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Globe Background">
  <p:cSld name="Yellow Globe Backgroun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 title="ICANN_DottedGlobePattern_Gold.jpg"/>
          <p:cNvPicPr preferRelativeResize="0"/>
          <p:nvPr/>
        </p:nvPicPr>
        <p:blipFill rotWithShape="1">
          <a:blip r:embed="rId2">
            <a:alphaModFix/>
          </a:blip>
          <a:srcRect b="7689"/>
          <a:stretch/>
        </p:blipFill>
        <p:spPr>
          <a:xfrm>
            <a:off x="0" y="0"/>
            <a:ext cx="9144000" cy="47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4"/>
          </p:nvPr>
        </p:nvSpPr>
        <p:spPr>
          <a:xfrm>
            <a:off x="308601" y="0"/>
            <a:ext cx="8364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25" y="4753850"/>
            <a:ext cx="9144000" cy="39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97450" y="4750950"/>
            <a:ext cx="653400" cy="3966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 title="ICANN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48" y="4809032"/>
            <a:ext cx="365761" cy="2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490599" y="4760332"/>
            <a:ext cx="65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1661797" y="4809125"/>
            <a:ext cx="68955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Технический опыт внедрения UA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1677551" y="4866714"/>
            <a:ext cx="0" cy="193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392429" y="4753853"/>
            <a:ext cx="140906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UA DAY 2026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Globe Background">
  <p:cSld name="Navy Globe Backgroun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 title="ICANN_DottedGlobePattern_DkBlue.jpg"/>
          <p:cNvPicPr preferRelativeResize="0"/>
          <p:nvPr/>
        </p:nvPicPr>
        <p:blipFill rotWithShape="1">
          <a:blip r:embed="rId2">
            <a:alphaModFix/>
          </a:blip>
          <a:srcRect b="7630"/>
          <a:stretch/>
        </p:blipFill>
        <p:spPr>
          <a:xfrm>
            <a:off x="0" y="0"/>
            <a:ext cx="9144000" cy="475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Globe Background">
  <p:cSld name="Teal Globe Background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 title="ICANN_DottedGlobePattern_DarkTeal.jpg"/>
          <p:cNvPicPr preferRelativeResize="0"/>
          <p:nvPr/>
        </p:nvPicPr>
        <p:blipFill rotWithShape="1">
          <a:blip r:embed="rId2">
            <a:alphaModFix/>
          </a:blip>
          <a:srcRect b="7630"/>
          <a:stretch/>
        </p:blipFill>
        <p:spPr>
          <a:xfrm>
            <a:off x="0" y="-1"/>
            <a:ext cx="9144000" cy="475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Teal Background">
  <p:cSld name="Light Teal Background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 title="ICANN_DottedGlobePattern_Teal.jpg"/>
          <p:cNvPicPr preferRelativeResize="0"/>
          <p:nvPr/>
        </p:nvPicPr>
        <p:blipFill rotWithShape="1">
          <a:blip r:embed="rId2">
            <a:alphaModFix/>
          </a:blip>
          <a:srcRect b="7664"/>
          <a:stretch/>
        </p:blipFill>
        <p:spPr>
          <a:xfrm>
            <a:off x="0" y="0"/>
            <a:ext cx="9144000" cy="4749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4"/>
          </p:nvPr>
        </p:nvSpPr>
        <p:spPr>
          <a:xfrm>
            <a:off x="309226" y="0"/>
            <a:ext cx="8564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 White Footer">
  <p:cSld name="Blank Page White Foot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125" y="4753850"/>
            <a:ext cx="9144000" cy="3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8490599" y="4760332"/>
            <a:ext cx="65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5" title="ICANN_BlueLogoFooter.png"/>
          <p:cNvPicPr preferRelativeResize="0"/>
          <p:nvPr/>
        </p:nvPicPr>
        <p:blipFill rotWithShape="1">
          <a:blip r:embed="rId2">
            <a:alphaModFix/>
          </a:blip>
          <a:srcRect t="357" b="357"/>
          <a:stretch/>
        </p:blipFill>
        <p:spPr>
          <a:xfrm>
            <a:off x="95248" y="4809032"/>
            <a:ext cx="365761" cy="289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5"/>
          <p:cNvCxnSpPr/>
          <p:nvPr/>
        </p:nvCxnSpPr>
        <p:spPr>
          <a:xfrm>
            <a:off x="1667021" y="4852650"/>
            <a:ext cx="0" cy="193200"/>
          </a:xfrm>
          <a:prstGeom prst="straightConnector1">
            <a:avLst/>
          </a:prstGeom>
          <a:noFill/>
          <a:ln w="190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25"/>
          <p:cNvCxnSpPr/>
          <p:nvPr/>
        </p:nvCxnSpPr>
        <p:spPr>
          <a:xfrm>
            <a:off x="6750" y="4744342"/>
            <a:ext cx="9130500" cy="6900"/>
          </a:xfrm>
          <a:prstGeom prst="straightConnector1">
            <a:avLst/>
          </a:prstGeom>
          <a:noFill/>
          <a:ln w="9525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806854" y="4744525"/>
            <a:ext cx="8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UA Day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1690657" y="4744521"/>
            <a:ext cx="29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#Internet4All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Vertical Icon">
  <p:cSld name="Blue Vertical Ic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2765765" y="1034322"/>
            <a:ext cx="3657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2763611" y="1924675"/>
            <a:ext cx="3657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2761488" y="2928366"/>
            <a:ext cx="36576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"/>
          </p:nvPr>
        </p:nvSpPr>
        <p:spPr>
          <a:xfrm>
            <a:off x="2766060" y="3986022"/>
            <a:ext cx="36576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2258568" y="1230630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2259253" y="2116690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7"/>
          </p:nvPr>
        </p:nvSpPr>
        <p:spPr>
          <a:xfrm>
            <a:off x="2258633" y="3119171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8"/>
          </p:nvPr>
        </p:nvSpPr>
        <p:spPr>
          <a:xfrm>
            <a:off x="2260599" y="4176187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>
            <a:spLocks noGrp="1"/>
          </p:cNvSpPr>
          <p:nvPr>
            <p:ph type="pic" idx="9"/>
          </p:nvPr>
        </p:nvSpPr>
        <p:spPr>
          <a:xfrm>
            <a:off x="4237650" y="636083"/>
            <a:ext cx="566100" cy="4716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6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13"/>
          </p:nvPr>
        </p:nvSpPr>
        <p:spPr>
          <a:xfrm>
            <a:off x="4236720" y="1527810"/>
            <a:ext cx="684900" cy="4446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26"/>
          <p:cNvSpPr>
            <a:spLocks noGrp="1"/>
          </p:cNvSpPr>
          <p:nvPr>
            <p:ph type="pic" idx="14"/>
          </p:nvPr>
        </p:nvSpPr>
        <p:spPr>
          <a:xfrm>
            <a:off x="4236720" y="2526030"/>
            <a:ext cx="640200" cy="4446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6"/>
          <p:cNvSpPr>
            <a:spLocks noGrp="1"/>
          </p:cNvSpPr>
          <p:nvPr>
            <p:ph type="pic" idx="15"/>
          </p:nvPr>
        </p:nvSpPr>
        <p:spPr>
          <a:xfrm>
            <a:off x="4236720" y="3577590"/>
            <a:ext cx="640200" cy="4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color Vertical Icon ">
  <p:cSld name="Multicolor Vertical Icon 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2765765" y="1034322"/>
            <a:ext cx="3657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2763611" y="1924675"/>
            <a:ext cx="3657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3"/>
          </p:nvPr>
        </p:nvSpPr>
        <p:spPr>
          <a:xfrm>
            <a:off x="2761488" y="2928366"/>
            <a:ext cx="36576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4"/>
          </p:nvPr>
        </p:nvSpPr>
        <p:spPr>
          <a:xfrm>
            <a:off x="2766060" y="3986022"/>
            <a:ext cx="36576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5"/>
          </p:nvPr>
        </p:nvSpPr>
        <p:spPr>
          <a:xfrm>
            <a:off x="2258568" y="1230630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6"/>
          </p:nvPr>
        </p:nvSpPr>
        <p:spPr>
          <a:xfrm>
            <a:off x="2259253" y="2116690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7"/>
          </p:nvPr>
        </p:nvSpPr>
        <p:spPr>
          <a:xfrm>
            <a:off x="2258633" y="3119171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8"/>
          </p:nvPr>
        </p:nvSpPr>
        <p:spPr>
          <a:xfrm>
            <a:off x="2260599" y="4176187"/>
            <a:ext cx="4668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>
            <a:spLocks noGrp="1"/>
          </p:cNvSpPr>
          <p:nvPr>
            <p:ph type="pic" idx="9"/>
          </p:nvPr>
        </p:nvSpPr>
        <p:spPr>
          <a:xfrm>
            <a:off x="4328532" y="2595907"/>
            <a:ext cx="468300" cy="4446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7"/>
          <p:cNvSpPr>
            <a:spLocks noGrp="1"/>
          </p:cNvSpPr>
          <p:nvPr>
            <p:ph type="pic" idx="13"/>
          </p:nvPr>
        </p:nvSpPr>
        <p:spPr>
          <a:xfrm>
            <a:off x="4306230" y="674184"/>
            <a:ext cx="468300" cy="4446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7"/>
          <p:cNvSpPr>
            <a:spLocks noGrp="1"/>
          </p:cNvSpPr>
          <p:nvPr>
            <p:ph type="pic" idx="14"/>
          </p:nvPr>
        </p:nvSpPr>
        <p:spPr>
          <a:xfrm>
            <a:off x="4326672" y="1609027"/>
            <a:ext cx="468300" cy="4446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7"/>
          <p:cNvSpPr>
            <a:spLocks noGrp="1"/>
          </p:cNvSpPr>
          <p:nvPr>
            <p:ph type="pic" idx="15"/>
          </p:nvPr>
        </p:nvSpPr>
        <p:spPr>
          <a:xfrm>
            <a:off x="4343400" y="3638550"/>
            <a:ext cx="468300" cy="4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s">
  <p:cSld name="Profile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>
            <a:off x="0" y="0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389161" y="3102040"/>
            <a:ext cx="20436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2"/>
          </p:nvPr>
        </p:nvSpPr>
        <p:spPr>
          <a:xfrm>
            <a:off x="2541144" y="3105150"/>
            <a:ext cx="20436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3"/>
          </p:nvPr>
        </p:nvSpPr>
        <p:spPr>
          <a:xfrm>
            <a:off x="4692676" y="3101012"/>
            <a:ext cx="20436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4"/>
          </p:nvPr>
        </p:nvSpPr>
        <p:spPr>
          <a:xfrm>
            <a:off x="6842492" y="3105150"/>
            <a:ext cx="20436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8"/>
          <p:cNvSpPr>
            <a:spLocks noGrp="1"/>
          </p:cNvSpPr>
          <p:nvPr>
            <p:ph type="pic" idx="5"/>
          </p:nvPr>
        </p:nvSpPr>
        <p:spPr>
          <a:xfrm>
            <a:off x="482600" y="1228726"/>
            <a:ext cx="1822500" cy="1083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8"/>
          <p:cNvSpPr>
            <a:spLocks noGrp="1"/>
          </p:cNvSpPr>
          <p:nvPr>
            <p:ph type="pic" idx="6"/>
          </p:nvPr>
        </p:nvSpPr>
        <p:spPr>
          <a:xfrm>
            <a:off x="2624437" y="1232845"/>
            <a:ext cx="1822500" cy="10830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28"/>
          <p:cNvSpPr>
            <a:spLocks noGrp="1"/>
          </p:cNvSpPr>
          <p:nvPr>
            <p:ph type="pic" idx="7"/>
          </p:nvPr>
        </p:nvSpPr>
        <p:spPr>
          <a:xfrm>
            <a:off x="4778627" y="1236963"/>
            <a:ext cx="1822500" cy="10830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8"/>
          <p:cNvSpPr>
            <a:spLocks noGrp="1"/>
          </p:cNvSpPr>
          <p:nvPr>
            <p:ph type="pic" idx="8"/>
          </p:nvPr>
        </p:nvSpPr>
        <p:spPr>
          <a:xfrm>
            <a:off x="6920472" y="1234904"/>
            <a:ext cx="1822500" cy="10830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28"/>
          <p:cNvSpPr txBox="1">
            <a:spLocks noGrp="1"/>
          </p:cNvSpPr>
          <p:nvPr>
            <p:ph type="body" idx="9"/>
          </p:nvPr>
        </p:nvSpPr>
        <p:spPr>
          <a:xfrm>
            <a:off x="355600" y="238760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3"/>
          </p:nvPr>
        </p:nvSpPr>
        <p:spPr>
          <a:xfrm>
            <a:off x="355600" y="264795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4"/>
          </p:nvPr>
        </p:nvSpPr>
        <p:spPr>
          <a:xfrm>
            <a:off x="2508250" y="238760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5"/>
          </p:nvPr>
        </p:nvSpPr>
        <p:spPr>
          <a:xfrm>
            <a:off x="2508250" y="264795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6"/>
          </p:nvPr>
        </p:nvSpPr>
        <p:spPr>
          <a:xfrm>
            <a:off x="4648200" y="238760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7"/>
          </p:nvPr>
        </p:nvSpPr>
        <p:spPr>
          <a:xfrm>
            <a:off x="4648200" y="264795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8"/>
          </p:nvPr>
        </p:nvSpPr>
        <p:spPr>
          <a:xfrm>
            <a:off x="6800850" y="238760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9"/>
          </p:nvPr>
        </p:nvSpPr>
        <p:spPr>
          <a:xfrm>
            <a:off x="6800850" y="2647950"/>
            <a:ext cx="2057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>
            <a:spLocks noGrp="1"/>
          </p:cNvSpPr>
          <p:nvPr>
            <p:ph type="dgm" idx="20"/>
          </p:nvPr>
        </p:nvSpPr>
        <p:spPr>
          <a:xfrm>
            <a:off x="477529" y="1115941"/>
            <a:ext cx="1828800" cy="1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>
            <a:spLocks noGrp="1"/>
          </p:cNvSpPr>
          <p:nvPr>
            <p:ph type="dgm" idx="21"/>
          </p:nvPr>
        </p:nvSpPr>
        <p:spPr>
          <a:xfrm>
            <a:off x="2619375" y="1114425"/>
            <a:ext cx="1828800" cy="1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8"/>
          <p:cNvSpPr>
            <a:spLocks noGrp="1"/>
          </p:cNvSpPr>
          <p:nvPr>
            <p:ph type="dgm" idx="22"/>
          </p:nvPr>
        </p:nvSpPr>
        <p:spPr>
          <a:xfrm>
            <a:off x="4778375" y="1114425"/>
            <a:ext cx="1828800" cy="1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>
            <a:spLocks noGrp="1"/>
          </p:cNvSpPr>
          <p:nvPr>
            <p:ph type="dgm" idx="23"/>
          </p:nvPr>
        </p:nvSpPr>
        <p:spPr>
          <a:xfrm>
            <a:off x="6915150" y="1114425"/>
            <a:ext cx="1828800" cy="1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Horizontal Icon List">
  <p:cSld name="Blue Horizontal Icon Lis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11750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33848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55946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76520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444121" y="1681461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2"/>
          </p:nvPr>
        </p:nvSpPr>
        <p:spPr>
          <a:xfrm>
            <a:off x="443202" y="1935452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9AA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3"/>
          </p:nvPr>
        </p:nvSpPr>
        <p:spPr>
          <a:xfrm>
            <a:off x="2652763" y="167784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4"/>
          </p:nvPr>
        </p:nvSpPr>
        <p:spPr>
          <a:xfrm>
            <a:off x="2651844" y="1931838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9AA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5"/>
          </p:nvPr>
        </p:nvSpPr>
        <p:spPr>
          <a:xfrm>
            <a:off x="4863826" y="167742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6"/>
          </p:nvPr>
        </p:nvSpPr>
        <p:spPr>
          <a:xfrm>
            <a:off x="4862907" y="1931418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9AA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7"/>
          </p:nvPr>
        </p:nvSpPr>
        <p:spPr>
          <a:xfrm>
            <a:off x="6924519" y="1677558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8"/>
          </p:nvPr>
        </p:nvSpPr>
        <p:spPr>
          <a:xfrm>
            <a:off x="6923600" y="1931549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9AA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9"/>
          </p:nvPr>
        </p:nvSpPr>
        <p:spPr>
          <a:xfrm>
            <a:off x="250653" y="2372316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3"/>
          </p:nvPr>
        </p:nvSpPr>
        <p:spPr>
          <a:xfrm>
            <a:off x="2462304" y="2373030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4"/>
          </p:nvPr>
        </p:nvSpPr>
        <p:spPr>
          <a:xfrm>
            <a:off x="256649" y="3439861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5"/>
          </p:nvPr>
        </p:nvSpPr>
        <p:spPr>
          <a:xfrm>
            <a:off x="2468300" y="3440575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16"/>
          </p:nvPr>
        </p:nvSpPr>
        <p:spPr>
          <a:xfrm>
            <a:off x="4670757" y="2373407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7"/>
          </p:nvPr>
        </p:nvSpPr>
        <p:spPr>
          <a:xfrm>
            <a:off x="6741162" y="2374121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8"/>
          </p:nvPr>
        </p:nvSpPr>
        <p:spPr>
          <a:xfrm>
            <a:off x="4676753" y="3440952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19"/>
          </p:nvPr>
        </p:nvSpPr>
        <p:spPr>
          <a:xfrm>
            <a:off x="6747158" y="3441666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29"/>
          <p:cNvSpPr>
            <a:spLocks noGrp="1"/>
          </p:cNvSpPr>
          <p:nvPr>
            <p:ph type="pic" idx="20"/>
          </p:nvPr>
        </p:nvSpPr>
        <p:spPr>
          <a:xfrm>
            <a:off x="958850" y="1011238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29"/>
          <p:cNvSpPr>
            <a:spLocks noGrp="1"/>
          </p:cNvSpPr>
          <p:nvPr>
            <p:ph type="pic" idx="21"/>
          </p:nvPr>
        </p:nvSpPr>
        <p:spPr>
          <a:xfrm>
            <a:off x="3178100" y="1016154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29"/>
          <p:cNvSpPr>
            <a:spLocks noGrp="1"/>
          </p:cNvSpPr>
          <p:nvPr>
            <p:ph type="pic" idx="22"/>
          </p:nvPr>
        </p:nvSpPr>
        <p:spPr>
          <a:xfrm>
            <a:off x="5358162" y="971550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29"/>
          <p:cNvSpPr>
            <a:spLocks noGrp="1"/>
          </p:cNvSpPr>
          <p:nvPr>
            <p:ph type="pic" idx="23"/>
          </p:nvPr>
        </p:nvSpPr>
        <p:spPr>
          <a:xfrm>
            <a:off x="7467600" y="971550"/>
            <a:ext cx="654000" cy="58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color Horizontal Icon">
  <p:cSld name="Multicolor Horizontal Icon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/>
          <p:nvPr/>
        </p:nvSpPr>
        <p:spPr>
          <a:xfrm>
            <a:off x="11750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33848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55946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7652038" y="3227475"/>
            <a:ext cx="239100" cy="44400"/>
          </a:xfrm>
          <a:prstGeom prst="rect">
            <a:avLst/>
          </a:prstGeom>
          <a:solidFill>
            <a:srgbClr val="01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444121" y="1681461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2"/>
          </p:nvPr>
        </p:nvSpPr>
        <p:spPr>
          <a:xfrm>
            <a:off x="443202" y="1935452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3"/>
          </p:nvPr>
        </p:nvSpPr>
        <p:spPr>
          <a:xfrm>
            <a:off x="2652763" y="167784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4"/>
          </p:nvPr>
        </p:nvSpPr>
        <p:spPr>
          <a:xfrm>
            <a:off x="2651844" y="1931838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5"/>
          </p:nvPr>
        </p:nvSpPr>
        <p:spPr>
          <a:xfrm>
            <a:off x="4863826" y="167742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6"/>
          </p:nvPr>
        </p:nvSpPr>
        <p:spPr>
          <a:xfrm>
            <a:off x="4862907" y="1931418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7"/>
          </p:nvPr>
        </p:nvSpPr>
        <p:spPr>
          <a:xfrm>
            <a:off x="6924519" y="1677558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body" idx="8"/>
          </p:nvPr>
        </p:nvSpPr>
        <p:spPr>
          <a:xfrm>
            <a:off x="6923600" y="1931549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9"/>
          </p:nvPr>
        </p:nvSpPr>
        <p:spPr>
          <a:xfrm>
            <a:off x="250653" y="2372316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body" idx="13"/>
          </p:nvPr>
        </p:nvSpPr>
        <p:spPr>
          <a:xfrm>
            <a:off x="2462304" y="2373030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14"/>
          </p:nvPr>
        </p:nvSpPr>
        <p:spPr>
          <a:xfrm>
            <a:off x="256649" y="3439861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body" idx="15"/>
          </p:nvPr>
        </p:nvSpPr>
        <p:spPr>
          <a:xfrm>
            <a:off x="2468300" y="3440575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body" idx="16"/>
          </p:nvPr>
        </p:nvSpPr>
        <p:spPr>
          <a:xfrm>
            <a:off x="4670757" y="2373407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7"/>
          </p:nvPr>
        </p:nvSpPr>
        <p:spPr>
          <a:xfrm>
            <a:off x="6741162" y="2374121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body" idx="18"/>
          </p:nvPr>
        </p:nvSpPr>
        <p:spPr>
          <a:xfrm>
            <a:off x="4676753" y="3440952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body" idx="19"/>
          </p:nvPr>
        </p:nvSpPr>
        <p:spPr>
          <a:xfrm>
            <a:off x="6747158" y="3441666"/>
            <a:ext cx="2088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0"/>
          <p:cNvSpPr>
            <a:spLocks noGrp="1"/>
          </p:cNvSpPr>
          <p:nvPr>
            <p:ph type="pic" idx="20"/>
          </p:nvPr>
        </p:nvSpPr>
        <p:spPr>
          <a:xfrm>
            <a:off x="958850" y="1011238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30"/>
          <p:cNvSpPr>
            <a:spLocks noGrp="1"/>
          </p:cNvSpPr>
          <p:nvPr>
            <p:ph type="pic" idx="21"/>
          </p:nvPr>
        </p:nvSpPr>
        <p:spPr>
          <a:xfrm>
            <a:off x="3178100" y="1016154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30"/>
          <p:cNvSpPr>
            <a:spLocks noGrp="1"/>
          </p:cNvSpPr>
          <p:nvPr>
            <p:ph type="pic" idx="22"/>
          </p:nvPr>
        </p:nvSpPr>
        <p:spPr>
          <a:xfrm>
            <a:off x="5358162" y="971550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30"/>
          <p:cNvSpPr>
            <a:spLocks noGrp="1"/>
          </p:cNvSpPr>
          <p:nvPr>
            <p:ph type="pic" idx="23"/>
          </p:nvPr>
        </p:nvSpPr>
        <p:spPr>
          <a:xfrm>
            <a:off x="7467600" y="971550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30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31"/>
          <p:cNvSpPr>
            <a:spLocks noGrp="1"/>
          </p:cNvSpPr>
          <p:nvPr>
            <p:ph type="pic" idx="2"/>
          </p:nvPr>
        </p:nvSpPr>
        <p:spPr>
          <a:xfrm>
            <a:off x="5254625" y="565377"/>
            <a:ext cx="3889500" cy="4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31"/>
          <p:cNvSpPr txBox="1">
            <a:spLocks noGrp="1"/>
          </p:cNvSpPr>
          <p:nvPr>
            <p:ph type="body" idx="1"/>
          </p:nvPr>
        </p:nvSpPr>
        <p:spPr>
          <a:xfrm>
            <a:off x="298104" y="1036920"/>
            <a:ext cx="396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3"/>
          </p:nvPr>
        </p:nvSpPr>
        <p:spPr>
          <a:xfrm>
            <a:off x="304800" y="1979242"/>
            <a:ext cx="396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4"/>
          </p:nvPr>
        </p:nvSpPr>
        <p:spPr>
          <a:xfrm>
            <a:off x="296254" y="2919280"/>
            <a:ext cx="396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5"/>
          </p:nvPr>
        </p:nvSpPr>
        <p:spPr>
          <a:xfrm>
            <a:off x="304800" y="3858604"/>
            <a:ext cx="396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6"/>
          </p:nvPr>
        </p:nvSpPr>
        <p:spPr>
          <a:xfrm>
            <a:off x="298421" y="760308"/>
            <a:ext cx="3854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7"/>
          </p:nvPr>
        </p:nvSpPr>
        <p:spPr>
          <a:xfrm>
            <a:off x="304800" y="1700080"/>
            <a:ext cx="3854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body" idx="8"/>
          </p:nvPr>
        </p:nvSpPr>
        <p:spPr>
          <a:xfrm>
            <a:off x="304800" y="2640118"/>
            <a:ext cx="3854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9"/>
          </p:nvPr>
        </p:nvSpPr>
        <p:spPr>
          <a:xfrm>
            <a:off x="304800" y="3587988"/>
            <a:ext cx="3854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 title="ICANN_DottedGlobePattern_Lt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125" y="4753850"/>
            <a:ext cx="9144000" cy="3966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8497450" y="4750950"/>
            <a:ext cx="653400" cy="3966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4" title="ICANN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48" y="4809032"/>
            <a:ext cx="365761" cy="2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490599" y="4760332"/>
            <a:ext cx="65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1661797" y="4809125"/>
            <a:ext cx="6895464" cy="3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Технический опыт внедрения UA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1677551" y="4866714"/>
            <a:ext cx="0" cy="193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4"/>
          <p:cNvSpPr txBox="1"/>
          <p:nvPr/>
        </p:nvSpPr>
        <p:spPr>
          <a:xfrm>
            <a:off x="392429" y="4753853"/>
            <a:ext cx="140906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UA DAY 2026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01" name="Google Shape;301;p32"/>
          <p:cNvGraphicFramePr/>
          <p:nvPr/>
        </p:nvGraphicFramePr>
        <p:xfrm>
          <a:off x="928633" y="7482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{5382BDAD-2DDB-4704-961E-87EEFEC184DB}</a:tableStyleId>
              </a:tblPr>
              <a:tblGrid>
                <a:gridCol w="14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4B6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2B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4B6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4B6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B4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923479" y="798559"/>
            <a:ext cx="1207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body" idx="2"/>
          </p:nvPr>
        </p:nvSpPr>
        <p:spPr>
          <a:xfrm>
            <a:off x="923277" y="1388060"/>
            <a:ext cx="1207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body" idx="3"/>
          </p:nvPr>
        </p:nvSpPr>
        <p:spPr>
          <a:xfrm>
            <a:off x="923278" y="2486672"/>
            <a:ext cx="1207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body" idx="4"/>
          </p:nvPr>
        </p:nvSpPr>
        <p:spPr>
          <a:xfrm>
            <a:off x="923278" y="3401073"/>
            <a:ext cx="1207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body" idx="5"/>
          </p:nvPr>
        </p:nvSpPr>
        <p:spPr>
          <a:xfrm>
            <a:off x="2376256" y="792517"/>
            <a:ext cx="13878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body" idx="6"/>
          </p:nvPr>
        </p:nvSpPr>
        <p:spPr>
          <a:xfrm>
            <a:off x="3827755" y="792517"/>
            <a:ext cx="13878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body" idx="7"/>
          </p:nvPr>
        </p:nvSpPr>
        <p:spPr>
          <a:xfrm>
            <a:off x="5275556" y="792516"/>
            <a:ext cx="13878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body" idx="8"/>
          </p:nvPr>
        </p:nvSpPr>
        <p:spPr>
          <a:xfrm>
            <a:off x="6723356" y="792516"/>
            <a:ext cx="13878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body" idx="9"/>
          </p:nvPr>
        </p:nvSpPr>
        <p:spPr>
          <a:xfrm>
            <a:off x="2370847" y="1385240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13"/>
          </p:nvPr>
        </p:nvSpPr>
        <p:spPr>
          <a:xfrm>
            <a:off x="3827756" y="1388062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body" idx="14"/>
          </p:nvPr>
        </p:nvSpPr>
        <p:spPr>
          <a:xfrm>
            <a:off x="5284431" y="1379184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body" idx="15"/>
          </p:nvPr>
        </p:nvSpPr>
        <p:spPr>
          <a:xfrm>
            <a:off x="6714478" y="1388062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32"/>
          <p:cNvSpPr txBox="1">
            <a:spLocks noGrp="1"/>
          </p:cNvSpPr>
          <p:nvPr>
            <p:ph type="body" idx="16"/>
          </p:nvPr>
        </p:nvSpPr>
        <p:spPr>
          <a:xfrm>
            <a:off x="2376254" y="2486673"/>
            <a:ext cx="14553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32"/>
          <p:cNvSpPr txBox="1">
            <a:spLocks noGrp="1"/>
          </p:cNvSpPr>
          <p:nvPr>
            <p:ph type="body" idx="17"/>
          </p:nvPr>
        </p:nvSpPr>
        <p:spPr>
          <a:xfrm>
            <a:off x="3833163" y="2489495"/>
            <a:ext cx="145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body" idx="18"/>
          </p:nvPr>
        </p:nvSpPr>
        <p:spPr>
          <a:xfrm>
            <a:off x="5289838" y="2480617"/>
            <a:ext cx="14553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32"/>
          <p:cNvSpPr txBox="1">
            <a:spLocks noGrp="1"/>
          </p:cNvSpPr>
          <p:nvPr>
            <p:ph type="body" idx="19"/>
          </p:nvPr>
        </p:nvSpPr>
        <p:spPr>
          <a:xfrm>
            <a:off x="6719885" y="2489495"/>
            <a:ext cx="145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20"/>
          </p:nvPr>
        </p:nvSpPr>
        <p:spPr>
          <a:xfrm>
            <a:off x="2376254" y="3401071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body" idx="21"/>
          </p:nvPr>
        </p:nvSpPr>
        <p:spPr>
          <a:xfrm>
            <a:off x="3833163" y="3403893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body" idx="22"/>
          </p:nvPr>
        </p:nvSpPr>
        <p:spPr>
          <a:xfrm>
            <a:off x="5289838" y="3395015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body" idx="23"/>
          </p:nvPr>
        </p:nvSpPr>
        <p:spPr>
          <a:xfrm>
            <a:off x="6719885" y="3403893"/>
            <a:ext cx="14553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Graph">
  <p:cSld name="Line Graph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33"/>
          <p:cNvSpPr txBox="1">
            <a:spLocks noGrp="1"/>
          </p:cNvSpPr>
          <p:nvPr>
            <p:ph type="body" idx="1"/>
          </p:nvPr>
        </p:nvSpPr>
        <p:spPr>
          <a:xfrm>
            <a:off x="576490" y="2466708"/>
            <a:ext cx="13062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6" name="Google Shape;32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2613" y="857297"/>
            <a:ext cx="6695100" cy="3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3"/>
          <p:cNvSpPr txBox="1">
            <a:spLocks noGrp="1"/>
          </p:cNvSpPr>
          <p:nvPr>
            <p:ph type="body" idx="2"/>
          </p:nvPr>
        </p:nvSpPr>
        <p:spPr>
          <a:xfrm>
            <a:off x="575756" y="2635917"/>
            <a:ext cx="1314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1">
  <p:cSld name="Bar Char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4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1" name="Google Shape;33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1469" y="1417320"/>
            <a:ext cx="8502600" cy="3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4"/>
          <p:cNvSpPr txBox="1">
            <a:spLocks noGrp="1"/>
          </p:cNvSpPr>
          <p:nvPr>
            <p:ph type="body" idx="1"/>
          </p:nvPr>
        </p:nvSpPr>
        <p:spPr>
          <a:xfrm>
            <a:off x="1437102" y="760852"/>
            <a:ext cx="28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body" idx="2"/>
          </p:nvPr>
        </p:nvSpPr>
        <p:spPr>
          <a:xfrm>
            <a:off x="1290318" y="990693"/>
            <a:ext cx="3066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body" idx="3"/>
          </p:nvPr>
        </p:nvSpPr>
        <p:spPr>
          <a:xfrm>
            <a:off x="4632192" y="758318"/>
            <a:ext cx="28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4"/>
          </p:nvPr>
        </p:nvSpPr>
        <p:spPr>
          <a:xfrm>
            <a:off x="4485408" y="988159"/>
            <a:ext cx="3066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2">
  <p:cSld name="Bar Chart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9" name="Google Shape;33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100" y="650081"/>
            <a:ext cx="7630500" cy="39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e Chart">
  <p:cSld name="Pie Char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4922089" y="1617473"/>
            <a:ext cx="1324200" cy="1287300"/>
          </a:xfrm>
          <a:prstGeom prst="ellipse">
            <a:avLst/>
          </a:prstGeom>
          <a:solidFill>
            <a:srgbClr val="ABD7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/>
          <p:nvPr/>
        </p:nvSpPr>
        <p:spPr>
          <a:xfrm>
            <a:off x="4919725" y="1615672"/>
            <a:ext cx="1326300" cy="1290900"/>
          </a:xfrm>
          <a:prstGeom prst="pie">
            <a:avLst>
              <a:gd name="adj1" fmla="val 16200000"/>
              <a:gd name="adj2" fmla="val 13230408"/>
            </a:avLst>
          </a:prstGeom>
          <a:solidFill>
            <a:srgbClr val="34B6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2750944" y="1617473"/>
            <a:ext cx="1325700" cy="1287300"/>
          </a:xfrm>
          <a:prstGeom prst="ellipse">
            <a:avLst/>
          </a:prstGeom>
          <a:solidFill>
            <a:srgbClr val="92D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2750950" y="1615121"/>
            <a:ext cx="1324200" cy="1286400"/>
          </a:xfrm>
          <a:prstGeom prst="pie">
            <a:avLst>
              <a:gd name="adj1" fmla="val 16200000"/>
              <a:gd name="adj2" fmla="val 7026232"/>
            </a:avLst>
          </a:prstGeom>
          <a:solidFill>
            <a:srgbClr val="197F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602571" y="1617473"/>
            <a:ext cx="1324200" cy="1287300"/>
          </a:xfrm>
          <a:prstGeom prst="ellipse">
            <a:avLst/>
          </a:prstGeom>
          <a:solidFill>
            <a:srgbClr val="F79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600067" y="1619275"/>
            <a:ext cx="1324200" cy="1288500"/>
          </a:xfrm>
          <a:prstGeom prst="pie">
            <a:avLst>
              <a:gd name="adj1" fmla="val 16200000"/>
              <a:gd name="adj2" fmla="val 0"/>
            </a:avLst>
          </a:prstGeom>
          <a:solidFill>
            <a:srgbClr val="F163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7058299" y="1608237"/>
            <a:ext cx="1325700" cy="1287300"/>
          </a:xfrm>
          <a:prstGeom prst="ellipse">
            <a:avLst/>
          </a:prstGeom>
          <a:solidFill>
            <a:srgbClr val="F7C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7058300" y="1608800"/>
            <a:ext cx="1325700" cy="1287600"/>
          </a:xfrm>
          <a:prstGeom prst="pie">
            <a:avLst>
              <a:gd name="adj1" fmla="val 16200000"/>
              <a:gd name="adj2" fmla="val 5486654"/>
            </a:avLst>
          </a:prstGeom>
          <a:solidFill>
            <a:srgbClr val="F1A3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600067" y="1619275"/>
            <a:ext cx="1324200" cy="1288500"/>
          </a:xfrm>
          <a:prstGeom prst="pie">
            <a:avLst>
              <a:gd name="adj1" fmla="val 16200000"/>
              <a:gd name="adj2" fmla="val 0"/>
            </a:avLst>
          </a:prstGeom>
          <a:solidFill>
            <a:srgbClr val="F163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>
            <a:spLocks noGrp="1"/>
          </p:cNvSpPr>
          <p:nvPr>
            <p:ph type="body" idx="1"/>
          </p:nvPr>
        </p:nvSpPr>
        <p:spPr>
          <a:xfrm>
            <a:off x="2757883" y="1007368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body" idx="2"/>
          </p:nvPr>
        </p:nvSpPr>
        <p:spPr>
          <a:xfrm>
            <a:off x="221025" y="3502795"/>
            <a:ext cx="2205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3"/>
          </p:nvPr>
        </p:nvSpPr>
        <p:spPr>
          <a:xfrm>
            <a:off x="2374753" y="3505671"/>
            <a:ext cx="2205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4"/>
          </p:nvPr>
        </p:nvSpPr>
        <p:spPr>
          <a:xfrm>
            <a:off x="4534233" y="3502795"/>
            <a:ext cx="2205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body" idx="5"/>
          </p:nvPr>
        </p:nvSpPr>
        <p:spPr>
          <a:xfrm>
            <a:off x="6687961" y="3494168"/>
            <a:ext cx="2205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body" idx="6"/>
          </p:nvPr>
        </p:nvSpPr>
        <p:spPr>
          <a:xfrm>
            <a:off x="115139" y="3180990"/>
            <a:ext cx="2305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body" idx="7"/>
          </p:nvPr>
        </p:nvSpPr>
        <p:spPr>
          <a:xfrm>
            <a:off x="2265388" y="3179710"/>
            <a:ext cx="2305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body" idx="8"/>
          </p:nvPr>
        </p:nvSpPr>
        <p:spPr>
          <a:xfrm>
            <a:off x="2786624" y="2878751"/>
            <a:ext cx="1239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36"/>
          <p:cNvSpPr txBox="1">
            <a:spLocks noGrp="1"/>
          </p:cNvSpPr>
          <p:nvPr>
            <p:ph type="body" idx="9"/>
          </p:nvPr>
        </p:nvSpPr>
        <p:spPr>
          <a:xfrm>
            <a:off x="649182" y="2877471"/>
            <a:ext cx="1239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13"/>
          </p:nvPr>
        </p:nvSpPr>
        <p:spPr>
          <a:xfrm>
            <a:off x="4431005" y="3186113"/>
            <a:ext cx="2305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4"/>
          </p:nvPr>
        </p:nvSpPr>
        <p:spPr>
          <a:xfrm>
            <a:off x="4952241" y="2885154"/>
            <a:ext cx="1239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15"/>
          </p:nvPr>
        </p:nvSpPr>
        <p:spPr>
          <a:xfrm>
            <a:off x="6565886" y="3169465"/>
            <a:ext cx="2305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6"/>
          <p:cNvSpPr txBox="1">
            <a:spLocks noGrp="1"/>
          </p:cNvSpPr>
          <p:nvPr>
            <p:ph type="body" idx="16"/>
          </p:nvPr>
        </p:nvSpPr>
        <p:spPr>
          <a:xfrm>
            <a:off x="7087122" y="2868506"/>
            <a:ext cx="12399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37"/>
          <p:cNvCxnSpPr/>
          <p:nvPr/>
        </p:nvCxnSpPr>
        <p:spPr>
          <a:xfrm>
            <a:off x="4514452" y="1195000"/>
            <a:ext cx="0" cy="2983200"/>
          </a:xfrm>
          <a:prstGeom prst="straightConnector1">
            <a:avLst/>
          </a:prstGeom>
          <a:noFill/>
          <a:ln w="1905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37"/>
          <p:cNvSpPr txBox="1">
            <a:spLocks noGrp="1"/>
          </p:cNvSpPr>
          <p:nvPr>
            <p:ph type="body" idx="1"/>
          </p:nvPr>
        </p:nvSpPr>
        <p:spPr>
          <a:xfrm>
            <a:off x="520522" y="1059249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2"/>
          </p:nvPr>
        </p:nvSpPr>
        <p:spPr>
          <a:xfrm>
            <a:off x="4858282" y="1056296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body" idx="3"/>
          </p:nvPr>
        </p:nvSpPr>
        <p:spPr>
          <a:xfrm>
            <a:off x="589838" y="1435768"/>
            <a:ext cx="349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body" idx="4"/>
          </p:nvPr>
        </p:nvSpPr>
        <p:spPr>
          <a:xfrm>
            <a:off x="4935194" y="1436582"/>
            <a:ext cx="349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body" idx="5"/>
          </p:nvPr>
        </p:nvSpPr>
        <p:spPr>
          <a:xfrm>
            <a:off x="658308" y="2008054"/>
            <a:ext cx="35376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6"/>
          </p:nvPr>
        </p:nvSpPr>
        <p:spPr>
          <a:xfrm>
            <a:off x="4995730" y="2004166"/>
            <a:ext cx="35376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37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ored Columns">
  <p:cSld name="Four Colored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>
            <a:spLocks noGrp="1"/>
          </p:cNvSpPr>
          <p:nvPr>
            <p:ph type="dgm" idx="2"/>
          </p:nvPr>
        </p:nvSpPr>
        <p:spPr>
          <a:xfrm>
            <a:off x="6882880" y="1004210"/>
            <a:ext cx="2067300" cy="329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>
            <a:spLocks noGrp="1"/>
          </p:cNvSpPr>
          <p:nvPr>
            <p:ph type="dgm" idx="3"/>
          </p:nvPr>
        </p:nvSpPr>
        <p:spPr>
          <a:xfrm>
            <a:off x="4660640" y="1016650"/>
            <a:ext cx="2067300" cy="329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>
            <a:spLocks noGrp="1"/>
          </p:cNvSpPr>
          <p:nvPr>
            <p:ph type="dgm" idx="4"/>
          </p:nvPr>
        </p:nvSpPr>
        <p:spPr>
          <a:xfrm>
            <a:off x="2447365" y="1010243"/>
            <a:ext cx="2067300" cy="329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>
            <a:spLocks noGrp="1"/>
          </p:cNvSpPr>
          <p:nvPr>
            <p:ph type="dgm" idx="5"/>
          </p:nvPr>
        </p:nvSpPr>
        <p:spPr>
          <a:xfrm>
            <a:off x="245908" y="1007981"/>
            <a:ext cx="2067300" cy="32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38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8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Google Shape;382;p38"/>
          <p:cNvSpPr txBox="1">
            <a:spLocks noGrp="1"/>
          </p:cNvSpPr>
          <p:nvPr>
            <p:ph type="body" idx="1"/>
          </p:nvPr>
        </p:nvSpPr>
        <p:spPr>
          <a:xfrm>
            <a:off x="409938" y="1202896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38"/>
          <p:cNvSpPr txBox="1">
            <a:spLocks noGrp="1"/>
          </p:cNvSpPr>
          <p:nvPr>
            <p:ph type="body" idx="6"/>
          </p:nvPr>
        </p:nvSpPr>
        <p:spPr>
          <a:xfrm>
            <a:off x="409019" y="156798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38"/>
          <p:cNvSpPr txBox="1">
            <a:spLocks noGrp="1"/>
          </p:cNvSpPr>
          <p:nvPr>
            <p:ph type="body" idx="7"/>
          </p:nvPr>
        </p:nvSpPr>
        <p:spPr>
          <a:xfrm>
            <a:off x="276289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body" idx="8"/>
          </p:nvPr>
        </p:nvSpPr>
        <p:spPr>
          <a:xfrm>
            <a:off x="339969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body" idx="9"/>
          </p:nvPr>
        </p:nvSpPr>
        <p:spPr>
          <a:xfrm>
            <a:off x="2635165" y="119968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body" idx="13"/>
          </p:nvPr>
        </p:nvSpPr>
        <p:spPr>
          <a:xfrm>
            <a:off x="2634246" y="1564770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38"/>
          <p:cNvSpPr txBox="1">
            <a:spLocks noGrp="1"/>
          </p:cNvSpPr>
          <p:nvPr>
            <p:ph type="body" idx="14"/>
          </p:nvPr>
        </p:nvSpPr>
        <p:spPr>
          <a:xfrm>
            <a:off x="2503674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body" idx="15"/>
          </p:nvPr>
        </p:nvSpPr>
        <p:spPr>
          <a:xfrm>
            <a:off x="2567354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38"/>
          <p:cNvSpPr txBox="1">
            <a:spLocks noGrp="1"/>
          </p:cNvSpPr>
          <p:nvPr>
            <p:ph type="body" idx="16"/>
          </p:nvPr>
        </p:nvSpPr>
        <p:spPr>
          <a:xfrm>
            <a:off x="4852795" y="121606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38"/>
          <p:cNvSpPr txBox="1">
            <a:spLocks noGrp="1"/>
          </p:cNvSpPr>
          <p:nvPr>
            <p:ph type="body" idx="17"/>
          </p:nvPr>
        </p:nvSpPr>
        <p:spPr>
          <a:xfrm>
            <a:off x="4851876" y="1581150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body" idx="18"/>
          </p:nvPr>
        </p:nvSpPr>
        <p:spPr>
          <a:xfrm>
            <a:off x="4719335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body" idx="19"/>
          </p:nvPr>
        </p:nvSpPr>
        <p:spPr>
          <a:xfrm>
            <a:off x="4783015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38"/>
          <p:cNvSpPr txBox="1">
            <a:spLocks noGrp="1"/>
          </p:cNvSpPr>
          <p:nvPr>
            <p:ph type="body" idx="20"/>
          </p:nvPr>
        </p:nvSpPr>
        <p:spPr>
          <a:xfrm>
            <a:off x="7065448" y="120751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38"/>
          <p:cNvSpPr txBox="1">
            <a:spLocks noGrp="1"/>
          </p:cNvSpPr>
          <p:nvPr>
            <p:ph type="body" idx="21"/>
          </p:nvPr>
        </p:nvSpPr>
        <p:spPr>
          <a:xfrm>
            <a:off x="7064529" y="1572604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38"/>
          <p:cNvSpPr txBox="1">
            <a:spLocks noGrp="1"/>
          </p:cNvSpPr>
          <p:nvPr>
            <p:ph type="body" idx="22"/>
          </p:nvPr>
        </p:nvSpPr>
        <p:spPr>
          <a:xfrm>
            <a:off x="6929135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body" idx="23"/>
          </p:nvPr>
        </p:nvSpPr>
        <p:spPr>
          <a:xfrm>
            <a:off x="6992815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38"/>
          <p:cNvSpPr>
            <a:spLocks noGrp="1"/>
          </p:cNvSpPr>
          <p:nvPr>
            <p:ph type="dgm" idx="24"/>
          </p:nvPr>
        </p:nvSpPr>
        <p:spPr>
          <a:xfrm>
            <a:off x="1143657" y="2925873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38"/>
          <p:cNvSpPr>
            <a:spLocks noGrp="1"/>
          </p:cNvSpPr>
          <p:nvPr>
            <p:ph type="dgm" idx="25"/>
          </p:nvPr>
        </p:nvSpPr>
        <p:spPr>
          <a:xfrm>
            <a:off x="3365500" y="2924175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38"/>
          <p:cNvSpPr>
            <a:spLocks noGrp="1"/>
          </p:cNvSpPr>
          <p:nvPr>
            <p:ph type="dgm" idx="26"/>
          </p:nvPr>
        </p:nvSpPr>
        <p:spPr>
          <a:xfrm>
            <a:off x="7807325" y="2921000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38"/>
          <p:cNvSpPr>
            <a:spLocks noGrp="1"/>
          </p:cNvSpPr>
          <p:nvPr>
            <p:ph type="dgm" idx="27"/>
          </p:nvPr>
        </p:nvSpPr>
        <p:spPr>
          <a:xfrm>
            <a:off x="5584825" y="2921000"/>
            <a:ext cx="234300" cy="4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ored Columns White">
  <p:cSld name="Four Colored Columns Whit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>
            <a:spLocks noGrp="1"/>
          </p:cNvSpPr>
          <p:nvPr>
            <p:ph type="dgm" idx="2"/>
          </p:nvPr>
        </p:nvSpPr>
        <p:spPr>
          <a:xfrm>
            <a:off x="6882880" y="1004210"/>
            <a:ext cx="2067300" cy="3292200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39"/>
          <p:cNvSpPr>
            <a:spLocks noGrp="1"/>
          </p:cNvSpPr>
          <p:nvPr>
            <p:ph type="dgm" idx="3"/>
          </p:nvPr>
        </p:nvSpPr>
        <p:spPr>
          <a:xfrm>
            <a:off x="4660640" y="1016650"/>
            <a:ext cx="2067300" cy="329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>
            <a:spLocks noGrp="1"/>
          </p:cNvSpPr>
          <p:nvPr>
            <p:ph type="dgm" idx="4"/>
          </p:nvPr>
        </p:nvSpPr>
        <p:spPr>
          <a:xfrm>
            <a:off x="2447365" y="1010243"/>
            <a:ext cx="2067300" cy="329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>
            <a:spLocks noGrp="1"/>
          </p:cNvSpPr>
          <p:nvPr>
            <p:ph type="dgm" idx="5"/>
          </p:nvPr>
        </p:nvSpPr>
        <p:spPr>
          <a:xfrm>
            <a:off x="245908" y="1007981"/>
            <a:ext cx="2067300" cy="329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>
            <a:spLocks noGrp="1"/>
          </p:cNvSpPr>
          <p:nvPr>
            <p:ph type="dgm" idx="6"/>
          </p:nvPr>
        </p:nvSpPr>
        <p:spPr>
          <a:xfrm>
            <a:off x="1143657" y="2925873"/>
            <a:ext cx="234300" cy="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39"/>
          <p:cNvSpPr>
            <a:spLocks noGrp="1"/>
          </p:cNvSpPr>
          <p:nvPr>
            <p:ph type="dgm" idx="7"/>
          </p:nvPr>
        </p:nvSpPr>
        <p:spPr>
          <a:xfrm>
            <a:off x="3365500" y="2924175"/>
            <a:ext cx="234300" cy="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39"/>
          <p:cNvSpPr>
            <a:spLocks noGrp="1"/>
          </p:cNvSpPr>
          <p:nvPr>
            <p:ph type="dgm" idx="8"/>
          </p:nvPr>
        </p:nvSpPr>
        <p:spPr>
          <a:xfrm>
            <a:off x="7807325" y="2921000"/>
            <a:ext cx="234300" cy="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39"/>
          <p:cNvSpPr>
            <a:spLocks noGrp="1"/>
          </p:cNvSpPr>
          <p:nvPr>
            <p:ph type="dgm" idx="9"/>
          </p:nvPr>
        </p:nvSpPr>
        <p:spPr>
          <a:xfrm>
            <a:off x="5584825" y="2921000"/>
            <a:ext cx="234300" cy="4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39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9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39"/>
          <p:cNvSpPr txBox="1">
            <a:spLocks noGrp="1"/>
          </p:cNvSpPr>
          <p:nvPr>
            <p:ph type="body" idx="1"/>
          </p:nvPr>
        </p:nvSpPr>
        <p:spPr>
          <a:xfrm>
            <a:off x="409938" y="1202896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39"/>
          <p:cNvSpPr txBox="1">
            <a:spLocks noGrp="1"/>
          </p:cNvSpPr>
          <p:nvPr>
            <p:ph type="body" idx="13"/>
          </p:nvPr>
        </p:nvSpPr>
        <p:spPr>
          <a:xfrm>
            <a:off x="409019" y="156798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39"/>
          <p:cNvSpPr txBox="1">
            <a:spLocks noGrp="1"/>
          </p:cNvSpPr>
          <p:nvPr>
            <p:ph type="body" idx="14"/>
          </p:nvPr>
        </p:nvSpPr>
        <p:spPr>
          <a:xfrm>
            <a:off x="276289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39"/>
          <p:cNvSpPr txBox="1">
            <a:spLocks noGrp="1"/>
          </p:cNvSpPr>
          <p:nvPr>
            <p:ph type="body" idx="15"/>
          </p:nvPr>
        </p:nvSpPr>
        <p:spPr>
          <a:xfrm>
            <a:off x="339969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7" name="Google Shape;417;p39"/>
          <p:cNvSpPr txBox="1">
            <a:spLocks noGrp="1"/>
          </p:cNvSpPr>
          <p:nvPr>
            <p:ph type="body" idx="16"/>
          </p:nvPr>
        </p:nvSpPr>
        <p:spPr>
          <a:xfrm>
            <a:off x="2635165" y="119968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39"/>
          <p:cNvSpPr txBox="1">
            <a:spLocks noGrp="1"/>
          </p:cNvSpPr>
          <p:nvPr>
            <p:ph type="body" idx="17"/>
          </p:nvPr>
        </p:nvSpPr>
        <p:spPr>
          <a:xfrm>
            <a:off x="2634246" y="1564770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39"/>
          <p:cNvSpPr txBox="1">
            <a:spLocks noGrp="1"/>
          </p:cNvSpPr>
          <p:nvPr>
            <p:ph type="body" idx="18"/>
          </p:nvPr>
        </p:nvSpPr>
        <p:spPr>
          <a:xfrm>
            <a:off x="2503674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19"/>
          </p:nvPr>
        </p:nvSpPr>
        <p:spPr>
          <a:xfrm>
            <a:off x="2567354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39"/>
          <p:cNvSpPr txBox="1">
            <a:spLocks noGrp="1"/>
          </p:cNvSpPr>
          <p:nvPr>
            <p:ph type="body" idx="20"/>
          </p:nvPr>
        </p:nvSpPr>
        <p:spPr>
          <a:xfrm>
            <a:off x="4852795" y="121606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39"/>
          <p:cNvSpPr txBox="1">
            <a:spLocks noGrp="1"/>
          </p:cNvSpPr>
          <p:nvPr>
            <p:ph type="body" idx="21"/>
          </p:nvPr>
        </p:nvSpPr>
        <p:spPr>
          <a:xfrm>
            <a:off x="4851876" y="1581150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22"/>
          </p:nvPr>
        </p:nvSpPr>
        <p:spPr>
          <a:xfrm>
            <a:off x="4719335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23"/>
          </p:nvPr>
        </p:nvSpPr>
        <p:spPr>
          <a:xfrm>
            <a:off x="4783015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24"/>
          </p:nvPr>
        </p:nvSpPr>
        <p:spPr>
          <a:xfrm>
            <a:off x="7065448" y="120751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25"/>
          </p:nvPr>
        </p:nvSpPr>
        <p:spPr>
          <a:xfrm>
            <a:off x="7064529" y="1572604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body" idx="26"/>
          </p:nvPr>
        </p:nvSpPr>
        <p:spPr>
          <a:xfrm>
            <a:off x="6929135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27"/>
          </p:nvPr>
        </p:nvSpPr>
        <p:spPr>
          <a:xfrm>
            <a:off x="6992815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ored Columns Navy">
  <p:cSld name="Four Colored Columns Nav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>
            <a:spLocks noGrp="1"/>
          </p:cNvSpPr>
          <p:nvPr>
            <p:ph type="dgm" idx="2"/>
          </p:nvPr>
        </p:nvSpPr>
        <p:spPr>
          <a:xfrm>
            <a:off x="6889807" y="997286"/>
            <a:ext cx="2067300" cy="3292200"/>
          </a:xfrm>
          <a:prstGeom prst="rect">
            <a:avLst/>
          </a:prstGeom>
          <a:solidFill>
            <a:srgbClr val="ABD8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40"/>
          <p:cNvSpPr>
            <a:spLocks noGrp="1"/>
          </p:cNvSpPr>
          <p:nvPr>
            <p:ph type="dgm" idx="3"/>
          </p:nvPr>
        </p:nvSpPr>
        <p:spPr>
          <a:xfrm>
            <a:off x="4667567" y="1009726"/>
            <a:ext cx="2067300" cy="3292200"/>
          </a:xfrm>
          <a:prstGeom prst="rect">
            <a:avLst/>
          </a:prstGeom>
          <a:solidFill>
            <a:srgbClr val="92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40"/>
          <p:cNvSpPr>
            <a:spLocks noGrp="1"/>
          </p:cNvSpPr>
          <p:nvPr>
            <p:ph type="dgm" idx="4"/>
          </p:nvPr>
        </p:nvSpPr>
        <p:spPr>
          <a:xfrm>
            <a:off x="2454292" y="1003319"/>
            <a:ext cx="2067300" cy="3292200"/>
          </a:xfrm>
          <a:prstGeom prst="rect">
            <a:avLst/>
          </a:prstGeom>
          <a:solidFill>
            <a:srgbClr val="F7C5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40"/>
          <p:cNvSpPr>
            <a:spLocks noGrp="1"/>
          </p:cNvSpPr>
          <p:nvPr>
            <p:ph type="dgm" idx="5"/>
          </p:nvPr>
        </p:nvSpPr>
        <p:spPr>
          <a:xfrm>
            <a:off x="252835" y="1001057"/>
            <a:ext cx="2067300" cy="3292200"/>
          </a:xfrm>
          <a:prstGeom prst="rect">
            <a:avLst/>
          </a:prstGeom>
          <a:solidFill>
            <a:srgbClr val="F79D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40"/>
          <p:cNvSpPr>
            <a:spLocks noGrp="1"/>
          </p:cNvSpPr>
          <p:nvPr>
            <p:ph type="dgm" idx="6"/>
          </p:nvPr>
        </p:nvSpPr>
        <p:spPr>
          <a:xfrm>
            <a:off x="1150584" y="2918949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40"/>
          <p:cNvSpPr>
            <a:spLocks noGrp="1"/>
          </p:cNvSpPr>
          <p:nvPr>
            <p:ph type="dgm" idx="7"/>
          </p:nvPr>
        </p:nvSpPr>
        <p:spPr>
          <a:xfrm>
            <a:off x="3372427" y="2917251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40"/>
          <p:cNvSpPr>
            <a:spLocks noGrp="1"/>
          </p:cNvSpPr>
          <p:nvPr>
            <p:ph type="dgm" idx="8"/>
          </p:nvPr>
        </p:nvSpPr>
        <p:spPr>
          <a:xfrm>
            <a:off x="7814252" y="2914076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7" name="Google Shape;437;p40"/>
          <p:cNvSpPr>
            <a:spLocks noGrp="1"/>
          </p:cNvSpPr>
          <p:nvPr>
            <p:ph type="dgm" idx="9"/>
          </p:nvPr>
        </p:nvSpPr>
        <p:spPr>
          <a:xfrm>
            <a:off x="5591752" y="2914076"/>
            <a:ext cx="234300" cy="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409938" y="1202896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40"/>
          <p:cNvSpPr txBox="1">
            <a:spLocks noGrp="1"/>
          </p:cNvSpPr>
          <p:nvPr>
            <p:ph type="body" idx="13"/>
          </p:nvPr>
        </p:nvSpPr>
        <p:spPr>
          <a:xfrm>
            <a:off x="409019" y="156798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40"/>
          <p:cNvSpPr txBox="1">
            <a:spLocks noGrp="1"/>
          </p:cNvSpPr>
          <p:nvPr>
            <p:ph type="body" idx="14"/>
          </p:nvPr>
        </p:nvSpPr>
        <p:spPr>
          <a:xfrm>
            <a:off x="2635165" y="119968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40"/>
          <p:cNvSpPr txBox="1">
            <a:spLocks noGrp="1"/>
          </p:cNvSpPr>
          <p:nvPr>
            <p:ph type="body" idx="15"/>
          </p:nvPr>
        </p:nvSpPr>
        <p:spPr>
          <a:xfrm>
            <a:off x="2634246" y="1564770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40"/>
          <p:cNvSpPr txBox="1">
            <a:spLocks noGrp="1"/>
          </p:cNvSpPr>
          <p:nvPr>
            <p:ph type="body" idx="16"/>
          </p:nvPr>
        </p:nvSpPr>
        <p:spPr>
          <a:xfrm>
            <a:off x="4852795" y="1216063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40"/>
          <p:cNvSpPr txBox="1">
            <a:spLocks noGrp="1"/>
          </p:cNvSpPr>
          <p:nvPr>
            <p:ph type="body" idx="17"/>
          </p:nvPr>
        </p:nvSpPr>
        <p:spPr>
          <a:xfrm>
            <a:off x="4851876" y="1581150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6" name="Google Shape;446;p40"/>
          <p:cNvSpPr txBox="1">
            <a:spLocks noGrp="1"/>
          </p:cNvSpPr>
          <p:nvPr>
            <p:ph type="body" idx="18"/>
          </p:nvPr>
        </p:nvSpPr>
        <p:spPr>
          <a:xfrm>
            <a:off x="7065448" y="1207517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40"/>
          <p:cNvSpPr txBox="1">
            <a:spLocks noGrp="1"/>
          </p:cNvSpPr>
          <p:nvPr>
            <p:ph type="body" idx="19"/>
          </p:nvPr>
        </p:nvSpPr>
        <p:spPr>
          <a:xfrm>
            <a:off x="7064529" y="1572604"/>
            <a:ext cx="170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8" name="Google Shape;448;p40"/>
          <p:cNvSpPr txBox="1">
            <a:spLocks noGrp="1"/>
          </p:cNvSpPr>
          <p:nvPr>
            <p:ph type="body" idx="20"/>
          </p:nvPr>
        </p:nvSpPr>
        <p:spPr>
          <a:xfrm>
            <a:off x="276289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body" idx="21"/>
          </p:nvPr>
        </p:nvSpPr>
        <p:spPr>
          <a:xfrm>
            <a:off x="339969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40"/>
          <p:cNvSpPr txBox="1">
            <a:spLocks noGrp="1"/>
          </p:cNvSpPr>
          <p:nvPr>
            <p:ph type="body" idx="22"/>
          </p:nvPr>
        </p:nvSpPr>
        <p:spPr>
          <a:xfrm>
            <a:off x="2503674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3"/>
          </p:nvPr>
        </p:nvSpPr>
        <p:spPr>
          <a:xfrm>
            <a:off x="2567354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24"/>
          </p:nvPr>
        </p:nvSpPr>
        <p:spPr>
          <a:xfrm>
            <a:off x="4719335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25"/>
          </p:nvPr>
        </p:nvSpPr>
        <p:spPr>
          <a:xfrm>
            <a:off x="4783015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26"/>
          </p:nvPr>
        </p:nvSpPr>
        <p:spPr>
          <a:xfrm>
            <a:off x="6929135" y="2036347"/>
            <a:ext cx="19713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27"/>
          </p:nvPr>
        </p:nvSpPr>
        <p:spPr>
          <a:xfrm>
            <a:off x="6992815" y="3105150"/>
            <a:ext cx="1840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hite Text">
  <p:cSld name="Two Columns White Tex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>
            <a:spLocks noGrp="1"/>
          </p:cNvSpPr>
          <p:nvPr>
            <p:ph type="dgm" idx="2"/>
          </p:nvPr>
        </p:nvSpPr>
        <p:spPr>
          <a:xfrm>
            <a:off x="4668163" y="1006656"/>
            <a:ext cx="4054500" cy="329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Google Shape;458;p41"/>
          <p:cNvSpPr>
            <a:spLocks noGrp="1"/>
          </p:cNvSpPr>
          <p:nvPr>
            <p:ph type="dgm" idx="3"/>
          </p:nvPr>
        </p:nvSpPr>
        <p:spPr>
          <a:xfrm>
            <a:off x="432278" y="1004568"/>
            <a:ext cx="4054500" cy="329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41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1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41"/>
          <p:cNvSpPr txBox="1">
            <a:spLocks noGrp="1"/>
          </p:cNvSpPr>
          <p:nvPr>
            <p:ph type="body" idx="1"/>
          </p:nvPr>
        </p:nvSpPr>
        <p:spPr>
          <a:xfrm>
            <a:off x="640442" y="1051754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body" idx="4"/>
          </p:nvPr>
        </p:nvSpPr>
        <p:spPr>
          <a:xfrm>
            <a:off x="4875216" y="1056296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41"/>
          <p:cNvSpPr txBox="1">
            <a:spLocks noGrp="1"/>
          </p:cNvSpPr>
          <p:nvPr>
            <p:ph type="body" idx="5"/>
          </p:nvPr>
        </p:nvSpPr>
        <p:spPr>
          <a:xfrm>
            <a:off x="708748" y="1428273"/>
            <a:ext cx="349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6"/>
          </p:nvPr>
        </p:nvSpPr>
        <p:spPr>
          <a:xfrm>
            <a:off x="4952128" y="1428115"/>
            <a:ext cx="349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7"/>
          </p:nvPr>
        </p:nvSpPr>
        <p:spPr>
          <a:xfrm>
            <a:off x="676804" y="1863196"/>
            <a:ext cx="35397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8"/>
          </p:nvPr>
        </p:nvSpPr>
        <p:spPr>
          <a:xfrm>
            <a:off x="4918604" y="1854726"/>
            <a:ext cx="35397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Text Option">
  <p:cSld name="Bulleted Text O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071" cy="55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63523" y="1046583"/>
            <a:ext cx="8422782" cy="369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54A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54A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Navy Text">
  <p:cSld name="Two Columns Navy 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>
            <a:spLocks noGrp="1"/>
          </p:cNvSpPr>
          <p:nvPr>
            <p:ph type="dgm" idx="2"/>
          </p:nvPr>
        </p:nvSpPr>
        <p:spPr>
          <a:xfrm>
            <a:off x="4655637" y="1000394"/>
            <a:ext cx="4054500" cy="3292200"/>
          </a:xfrm>
          <a:prstGeom prst="rect">
            <a:avLst/>
          </a:prstGeom>
          <a:solidFill>
            <a:srgbClr val="F9D7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42"/>
          <p:cNvSpPr>
            <a:spLocks noGrp="1"/>
          </p:cNvSpPr>
          <p:nvPr>
            <p:ph type="dgm" idx="3"/>
          </p:nvPr>
        </p:nvSpPr>
        <p:spPr>
          <a:xfrm>
            <a:off x="419752" y="998306"/>
            <a:ext cx="4054500" cy="3292200"/>
          </a:xfrm>
          <a:prstGeom prst="rect">
            <a:avLst/>
          </a:prstGeom>
          <a:solidFill>
            <a:srgbClr val="92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42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2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Google Shape;472;p42"/>
          <p:cNvSpPr txBox="1">
            <a:spLocks noGrp="1"/>
          </p:cNvSpPr>
          <p:nvPr>
            <p:ph type="body" idx="1"/>
          </p:nvPr>
        </p:nvSpPr>
        <p:spPr>
          <a:xfrm>
            <a:off x="640442" y="1051754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4"/>
          </p:nvPr>
        </p:nvSpPr>
        <p:spPr>
          <a:xfrm>
            <a:off x="4875216" y="1056296"/>
            <a:ext cx="3632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5"/>
          </p:nvPr>
        </p:nvSpPr>
        <p:spPr>
          <a:xfrm>
            <a:off x="708748" y="1428273"/>
            <a:ext cx="349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 txBox="1">
            <a:spLocks noGrp="1"/>
          </p:cNvSpPr>
          <p:nvPr>
            <p:ph type="body" idx="6"/>
          </p:nvPr>
        </p:nvSpPr>
        <p:spPr>
          <a:xfrm>
            <a:off x="4952128" y="1428115"/>
            <a:ext cx="349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42"/>
          <p:cNvSpPr txBox="1">
            <a:spLocks noGrp="1"/>
          </p:cNvSpPr>
          <p:nvPr>
            <p:ph type="body" idx="7"/>
          </p:nvPr>
        </p:nvSpPr>
        <p:spPr>
          <a:xfrm>
            <a:off x="675241" y="1864122"/>
            <a:ext cx="3537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42"/>
          <p:cNvSpPr txBox="1">
            <a:spLocks noGrp="1"/>
          </p:cNvSpPr>
          <p:nvPr>
            <p:ph type="body" idx="8"/>
          </p:nvPr>
        </p:nvSpPr>
        <p:spPr>
          <a:xfrm>
            <a:off x="4919530" y="1851766"/>
            <a:ext cx="3537600" cy="24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3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43"/>
          <p:cNvSpPr txBox="1">
            <a:spLocks noGrp="1"/>
          </p:cNvSpPr>
          <p:nvPr>
            <p:ph type="body" idx="1"/>
          </p:nvPr>
        </p:nvSpPr>
        <p:spPr>
          <a:xfrm>
            <a:off x="1278466" y="999066"/>
            <a:ext cx="7586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861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9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meline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" name="Google Shape;483;p44"/>
          <p:cNvGraphicFramePr/>
          <p:nvPr/>
        </p:nvGraphicFramePr>
        <p:xfrm>
          <a:off x="1525914" y="95785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{DC8C53FF-A5F5-4F57-802E-BBF2F877F338}</a:tableStyleId>
              </a:tblPr>
              <a:tblGrid>
                <a:gridCol w="30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9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61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2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4063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rgbClr val="01254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en-US" sz="1300" u="none" strike="noStrike" cap="none">
                          <a:solidFill>
                            <a:srgbClr val="01254A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rgbClr val="01254A"/>
                        </a:solidFill>
                      </a:endParaRPr>
                    </a:p>
                  </a:txBody>
                  <a:tcPr marL="91450" marR="91450" marT="45725" marB="137150" anchor="b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rgbClr val="01254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en-US" sz="1300" u="none" strike="noStrike" cap="none">
                          <a:solidFill>
                            <a:srgbClr val="01254A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rgbClr val="01254A"/>
                        </a:solidFill>
                      </a:endParaRPr>
                    </a:p>
                  </a:txBody>
                  <a:tcPr marL="91450" marR="91450" marT="45725" marB="13715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rgbClr val="01254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en-US" sz="1300" u="none" strike="noStrike" cap="none">
                          <a:solidFill>
                            <a:srgbClr val="01254A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rgbClr val="01254A"/>
                        </a:solidFill>
                      </a:endParaRPr>
                    </a:p>
                  </a:txBody>
                  <a:tcPr marL="91450" marR="91450" marT="45725" marB="13715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rgbClr val="01254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en-US" sz="1300" u="none" strike="noStrike" cap="none">
                          <a:solidFill>
                            <a:srgbClr val="01254A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rgbClr val="01254A"/>
                        </a:solidFill>
                      </a:endParaRPr>
                    </a:p>
                  </a:txBody>
                  <a:tcPr marL="91450" marR="91450" marT="45725" marB="13715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rgbClr val="01254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en-US" sz="1300" u="none" strike="noStrike" cap="none">
                          <a:solidFill>
                            <a:srgbClr val="01254A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rgbClr val="01254A"/>
                        </a:solidFill>
                      </a:endParaRPr>
                    </a:p>
                  </a:txBody>
                  <a:tcPr marL="91450" marR="91450" marT="45725" marB="13715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rgbClr val="01254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lang="en-US" sz="1300" u="none" strike="noStrike" cap="none">
                          <a:solidFill>
                            <a:srgbClr val="01254A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rgbClr val="01254A"/>
                        </a:solidFill>
                      </a:endParaRPr>
                    </a:p>
                  </a:txBody>
                  <a:tcPr marL="91450" marR="91450" marT="45725" marB="13715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4" name="Google Shape;484;p44"/>
          <p:cNvSpPr/>
          <p:nvPr/>
        </p:nvSpPr>
        <p:spPr>
          <a:xfrm>
            <a:off x="3259167" y="4473832"/>
            <a:ext cx="140100" cy="191700"/>
          </a:xfrm>
          <a:prstGeom prst="triangle">
            <a:avLst>
              <a:gd name="adj" fmla="val 50000"/>
            </a:avLst>
          </a:prstGeom>
          <a:solidFill>
            <a:srgbClr val="01254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5"/>
              <a:buFont typeface="Arial"/>
              <a:buNone/>
            </a:pPr>
            <a:endParaRPr sz="2974" b="0" i="0" u="none" strike="noStrike" cap="none">
              <a:solidFill>
                <a:srgbClr val="1A8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4"/>
          <p:cNvSpPr txBox="1"/>
          <p:nvPr/>
        </p:nvSpPr>
        <p:spPr>
          <a:xfrm>
            <a:off x="1845796" y="4465314"/>
            <a:ext cx="1377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16700" rIns="33400" bIns="1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"/>
              <a:buFont typeface="Arial"/>
              <a:buNone/>
            </a:pPr>
            <a:r>
              <a:rPr lang="en-US" sz="956" b="0" i="0" u="none" strike="noStrike" cap="none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Something here</a:t>
            </a:r>
            <a:endParaRPr sz="1217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4"/>
          <p:cNvSpPr/>
          <p:nvPr/>
        </p:nvSpPr>
        <p:spPr>
          <a:xfrm flipH="1">
            <a:off x="4726915" y="4473805"/>
            <a:ext cx="140400" cy="191700"/>
          </a:xfrm>
          <a:prstGeom prst="triangle">
            <a:avLst>
              <a:gd name="adj" fmla="val 50000"/>
            </a:avLst>
          </a:prstGeom>
          <a:solidFill>
            <a:srgbClr val="01254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5"/>
              <a:buFont typeface="Arial"/>
              <a:buNone/>
            </a:pPr>
            <a:endParaRPr sz="2974" b="0" i="0" u="none" strike="noStrike" cap="none">
              <a:solidFill>
                <a:srgbClr val="1A8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4883559" y="4465314"/>
            <a:ext cx="1377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00" tIns="16700" rIns="33400" bIns="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"/>
              <a:buFont typeface="Arial"/>
              <a:buNone/>
            </a:pPr>
            <a:r>
              <a:rPr lang="en-US" sz="956" b="0" i="0" u="none" strike="noStrike" cap="none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Something here</a:t>
            </a:r>
            <a:endParaRPr sz="1217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4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4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44"/>
          <p:cNvSpPr txBox="1">
            <a:spLocks noGrp="1"/>
          </p:cNvSpPr>
          <p:nvPr>
            <p:ph type="body" idx="1"/>
          </p:nvPr>
        </p:nvSpPr>
        <p:spPr>
          <a:xfrm>
            <a:off x="3159210" y="623502"/>
            <a:ext cx="37524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1" name="Google Shape;491;p44"/>
          <p:cNvSpPr/>
          <p:nvPr/>
        </p:nvSpPr>
        <p:spPr>
          <a:xfrm>
            <a:off x="2053528" y="2153069"/>
            <a:ext cx="1830900" cy="18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Arial"/>
              <a:buNone/>
            </a:pPr>
            <a:endParaRPr sz="575" b="0" i="0" u="none" strike="noStrike" cap="none">
              <a:solidFill>
                <a:srgbClr val="1A8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4"/>
          <p:cNvSpPr txBox="1"/>
          <p:nvPr/>
        </p:nvSpPr>
        <p:spPr>
          <a:xfrm>
            <a:off x="4420675" y="2883500"/>
            <a:ext cx="1527000" cy="237900"/>
          </a:xfrm>
          <a:prstGeom prst="rect">
            <a:avLst/>
          </a:prstGeom>
          <a:solidFill>
            <a:srgbClr val="34B66D"/>
          </a:solidFill>
          <a:ln>
            <a:noFill/>
          </a:ln>
        </p:spPr>
        <p:txBody>
          <a:bodyPr spcFirstLastPara="1" wrap="square" lIns="29075" tIns="14525" rIns="29075" bIns="14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4"/>
          <p:cNvSpPr txBox="1"/>
          <p:nvPr/>
        </p:nvSpPr>
        <p:spPr>
          <a:xfrm>
            <a:off x="4422175" y="3357675"/>
            <a:ext cx="1741800" cy="237900"/>
          </a:xfrm>
          <a:prstGeom prst="rect">
            <a:avLst/>
          </a:prstGeom>
          <a:solidFill>
            <a:srgbClr val="197F86"/>
          </a:solidFill>
          <a:ln>
            <a:noFill/>
          </a:ln>
        </p:spPr>
        <p:txBody>
          <a:bodyPr spcFirstLastPara="1" wrap="square" lIns="29075" tIns="14525" rIns="29075" bIns="14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4"/>
          <p:cNvSpPr txBox="1"/>
          <p:nvPr/>
        </p:nvSpPr>
        <p:spPr>
          <a:xfrm>
            <a:off x="4427750" y="3766500"/>
            <a:ext cx="1985700" cy="2379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29075" tIns="14525" rIns="29075" bIns="14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429025" y="4209725"/>
            <a:ext cx="2213700" cy="237900"/>
          </a:xfrm>
          <a:prstGeom prst="rect">
            <a:avLst/>
          </a:prstGeom>
          <a:solidFill>
            <a:srgbClr val="F1633D"/>
          </a:solidFill>
          <a:ln>
            <a:noFill/>
          </a:ln>
        </p:spPr>
        <p:txBody>
          <a:bodyPr spcFirstLastPara="1" wrap="square" lIns="29075" tIns="14525" rIns="29075" bIns="14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62%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44"/>
          <p:cNvGrpSpPr/>
          <p:nvPr/>
        </p:nvGrpSpPr>
        <p:grpSpPr>
          <a:xfrm>
            <a:off x="4422163" y="2445675"/>
            <a:ext cx="376206" cy="237906"/>
            <a:chOff x="5222828" y="3242187"/>
            <a:chExt cx="497101" cy="323373"/>
          </a:xfrm>
        </p:grpSpPr>
        <p:sp>
          <p:nvSpPr>
            <p:cNvPr id="497" name="Google Shape;497;p44"/>
            <p:cNvSpPr/>
            <p:nvPr/>
          </p:nvSpPr>
          <p:spPr>
            <a:xfrm>
              <a:off x="5222828" y="3243360"/>
              <a:ext cx="497100" cy="322200"/>
            </a:xfrm>
            <a:prstGeom prst="rect">
              <a:avLst/>
            </a:prstGeom>
            <a:solidFill>
              <a:srgbClr val="1A87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35"/>
                <a:buFont typeface="Arial"/>
                <a:buNone/>
              </a:pPr>
              <a:endParaRPr sz="1134" b="0" i="0" u="none" strike="noStrike" cap="none">
                <a:solidFill>
                  <a:srgbClr val="1A8AC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4"/>
            <p:cNvSpPr txBox="1"/>
            <p:nvPr/>
          </p:nvSpPr>
          <p:spPr>
            <a:xfrm>
              <a:off x="5222829" y="3242187"/>
              <a:ext cx="497100" cy="322200"/>
            </a:xfrm>
            <a:prstGeom prst="rect">
              <a:avLst/>
            </a:prstGeom>
            <a:solidFill>
              <a:srgbClr val="1A87C9"/>
            </a:solidFill>
            <a:ln>
              <a:noFill/>
            </a:ln>
          </p:spPr>
          <p:txBody>
            <a:bodyPr spcFirstLastPara="1" wrap="square" lIns="29075" tIns="14525" rIns="29075" bIns="145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35"/>
                <a:buFont typeface="Arial"/>
                <a:buNone/>
              </a:pPr>
              <a:r>
                <a:rPr lang="en-US" sz="1134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0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9" name="Google Shape;499;p44"/>
          <p:cNvCxnSpPr>
            <a:stCxn id="500" idx="0"/>
          </p:cNvCxnSpPr>
          <p:nvPr/>
        </p:nvCxnSpPr>
        <p:spPr>
          <a:xfrm rot="-5400000">
            <a:off x="3997700" y="1921725"/>
            <a:ext cx="791700" cy="267600"/>
          </a:xfrm>
          <a:prstGeom prst="bentConnector2">
            <a:avLst/>
          </a:prstGeom>
          <a:noFill/>
          <a:ln w="19250" cap="flat" cmpd="sng">
            <a:solidFill>
              <a:srgbClr val="BFBFB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1" name="Google Shape;501;p44"/>
          <p:cNvSpPr txBox="1"/>
          <p:nvPr/>
        </p:nvSpPr>
        <p:spPr>
          <a:xfrm>
            <a:off x="2053475" y="2439825"/>
            <a:ext cx="2374200" cy="237900"/>
          </a:xfrm>
          <a:prstGeom prst="rect">
            <a:avLst/>
          </a:prstGeom>
          <a:solidFill>
            <a:srgbClr val="1A87C9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075" tIns="14525" rIns="29075" bIns="1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96%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4135250" y="2451375"/>
            <a:ext cx="249000" cy="2148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29075" tIns="0" rIns="29075" bIns="34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</a:pPr>
            <a:r>
              <a:rPr lang="en-US" sz="983" b="0" i="0" u="none" strike="noStrike" cap="none">
                <a:solidFill>
                  <a:srgbClr val="1A87C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2968125" y="2883500"/>
            <a:ext cx="1464900" cy="237900"/>
          </a:xfrm>
          <a:prstGeom prst="rect">
            <a:avLst/>
          </a:prstGeom>
          <a:solidFill>
            <a:srgbClr val="34B66D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075" tIns="14525" rIns="29075" bIns="1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4110950" y="2896400"/>
            <a:ext cx="297600" cy="2121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29075" tIns="0" rIns="29075" bIns="34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</a:pPr>
            <a:r>
              <a:rPr lang="en-US" sz="983" b="0" i="0" u="none" strike="noStrike" cap="none">
                <a:solidFill>
                  <a:srgbClr val="0D436C"/>
                </a:solidFill>
                <a:latin typeface="Arial"/>
                <a:ea typeface="Arial"/>
                <a:cs typeface="Arial"/>
                <a:sym typeface="Arial"/>
              </a:rPr>
              <a:t>+18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2969925" y="3357675"/>
            <a:ext cx="1464900" cy="237900"/>
          </a:xfrm>
          <a:prstGeom prst="rect">
            <a:avLst/>
          </a:prstGeom>
          <a:solidFill>
            <a:srgbClr val="197F86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1"/>
              <a:buFont typeface="Arial"/>
              <a:buNone/>
            </a:pPr>
            <a:endParaRPr sz="1210" b="0" i="0" u="none" strike="noStrike" cap="none">
              <a:solidFill>
                <a:srgbClr val="1A8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532155" y="3363631"/>
            <a:ext cx="3501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75" tIns="14525" rIns="29075" bIns="145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61%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4110950" y="3368775"/>
            <a:ext cx="297600" cy="2148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29075" tIns="0" rIns="29075" bIns="34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</a:pPr>
            <a:r>
              <a:rPr lang="en-US" sz="983" b="0" i="0" u="none" strike="noStrike" cap="none">
                <a:solidFill>
                  <a:srgbClr val="1B6F74"/>
                </a:solidFill>
                <a:latin typeface="Arial"/>
                <a:ea typeface="Arial"/>
                <a:cs typeface="Arial"/>
                <a:sym typeface="Arial"/>
              </a:rPr>
              <a:t>+19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2982550" y="3766500"/>
            <a:ext cx="1450500" cy="237900"/>
          </a:xfrm>
          <a:prstGeom prst="rect">
            <a:avLst/>
          </a:prstGeom>
          <a:solidFill>
            <a:srgbClr val="F1A31E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075" tIns="14525" rIns="29075" bIns="1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4110950" y="3777000"/>
            <a:ext cx="297600" cy="2148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29075" tIns="0" rIns="29075" bIns="34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</a:pPr>
            <a:r>
              <a:rPr lang="en-US" sz="983" b="0" i="0" u="none" strike="noStrike" cap="none">
                <a:solidFill>
                  <a:srgbClr val="EA903A"/>
                </a:solidFill>
                <a:latin typeface="Arial"/>
                <a:ea typeface="Arial"/>
                <a:cs typeface="Arial"/>
                <a:sym typeface="Arial"/>
              </a:rPr>
              <a:t>+9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4"/>
          <p:cNvSpPr txBox="1"/>
          <p:nvPr/>
        </p:nvSpPr>
        <p:spPr>
          <a:xfrm>
            <a:off x="3213000" y="4209626"/>
            <a:ext cx="1220100" cy="237900"/>
          </a:xfrm>
          <a:prstGeom prst="rect">
            <a:avLst/>
          </a:prstGeom>
          <a:solidFill>
            <a:srgbClr val="F1633D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075" tIns="14525" rIns="29075" bIns="1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38%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4110950" y="4219625"/>
            <a:ext cx="297600" cy="2148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29075" tIns="0" rIns="29075" bIns="34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</a:pPr>
            <a:r>
              <a:rPr lang="en-US" sz="983" b="0" i="0" u="none" strike="noStrike" cap="none">
                <a:solidFill>
                  <a:srgbClr val="DB6033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2053525" y="1962500"/>
            <a:ext cx="1921800" cy="237900"/>
          </a:xfrm>
          <a:prstGeom prst="rect">
            <a:avLst/>
          </a:prstGeom>
          <a:solidFill>
            <a:srgbClr val="1A87C9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075" tIns="14525" rIns="29075" bIns="1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1525925" y="1593150"/>
            <a:ext cx="782700" cy="237900"/>
          </a:xfrm>
          <a:prstGeom prst="rect">
            <a:avLst/>
          </a:prstGeom>
          <a:solidFill>
            <a:srgbClr val="1A87C9"/>
          </a:solidFill>
          <a:ln w="19250" cap="flat" cmpd="sng">
            <a:solidFill>
              <a:srgbClr val="012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075" tIns="14525" rIns="29075" bIns="1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5"/>
              <a:buFont typeface="Arial"/>
              <a:buNone/>
            </a:pPr>
            <a:r>
              <a:rPr lang="en-US"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05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4"/>
          <p:cNvSpPr txBox="1">
            <a:spLocks noGrp="1"/>
          </p:cNvSpPr>
          <p:nvPr>
            <p:ph type="body" idx="2"/>
          </p:nvPr>
        </p:nvSpPr>
        <p:spPr>
          <a:xfrm>
            <a:off x="452567" y="1450590"/>
            <a:ext cx="11457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4" name="Google Shape;514;p44"/>
          <p:cNvSpPr txBox="1">
            <a:spLocks noGrp="1"/>
          </p:cNvSpPr>
          <p:nvPr>
            <p:ph type="body" idx="3"/>
          </p:nvPr>
        </p:nvSpPr>
        <p:spPr>
          <a:xfrm>
            <a:off x="448962" y="1877712"/>
            <a:ext cx="11658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Google Shape;515;p44"/>
          <p:cNvSpPr txBox="1">
            <a:spLocks noGrp="1"/>
          </p:cNvSpPr>
          <p:nvPr>
            <p:ph type="body" idx="4"/>
          </p:nvPr>
        </p:nvSpPr>
        <p:spPr>
          <a:xfrm>
            <a:off x="333632" y="2283426"/>
            <a:ext cx="12891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Google Shape;516;p44"/>
          <p:cNvSpPr txBox="1">
            <a:spLocks noGrp="1"/>
          </p:cNvSpPr>
          <p:nvPr>
            <p:ph type="body" idx="5"/>
          </p:nvPr>
        </p:nvSpPr>
        <p:spPr>
          <a:xfrm>
            <a:off x="411892" y="2748863"/>
            <a:ext cx="12192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7" name="Google Shape;517;p44"/>
          <p:cNvSpPr txBox="1">
            <a:spLocks noGrp="1"/>
          </p:cNvSpPr>
          <p:nvPr>
            <p:ph type="body" idx="6"/>
          </p:nvPr>
        </p:nvSpPr>
        <p:spPr>
          <a:xfrm>
            <a:off x="446903" y="3197826"/>
            <a:ext cx="1200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44"/>
          <p:cNvSpPr txBox="1">
            <a:spLocks noGrp="1"/>
          </p:cNvSpPr>
          <p:nvPr>
            <p:ph type="body" idx="7"/>
          </p:nvPr>
        </p:nvSpPr>
        <p:spPr>
          <a:xfrm>
            <a:off x="654908" y="3652967"/>
            <a:ext cx="1017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Google Shape;519;p44"/>
          <p:cNvSpPr txBox="1">
            <a:spLocks noGrp="1"/>
          </p:cNvSpPr>
          <p:nvPr>
            <p:ph type="body" idx="8"/>
          </p:nvPr>
        </p:nvSpPr>
        <p:spPr>
          <a:xfrm>
            <a:off x="4536488" y="1548199"/>
            <a:ext cx="1584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Google Shape;520;p44"/>
          <p:cNvSpPr txBox="1">
            <a:spLocks noGrp="1"/>
          </p:cNvSpPr>
          <p:nvPr>
            <p:ph type="body" idx="9"/>
          </p:nvPr>
        </p:nvSpPr>
        <p:spPr>
          <a:xfrm>
            <a:off x="249194" y="4071037"/>
            <a:ext cx="1431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44"/>
          <p:cNvSpPr txBox="1">
            <a:spLocks noGrp="1"/>
          </p:cNvSpPr>
          <p:nvPr>
            <p:ph type="body" idx="13"/>
          </p:nvPr>
        </p:nvSpPr>
        <p:spPr>
          <a:xfrm>
            <a:off x="2380034" y="1467135"/>
            <a:ext cx="10980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4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3" name="Google Shape;523;p45"/>
          <p:cNvCxnSpPr/>
          <p:nvPr/>
        </p:nvCxnSpPr>
        <p:spPr>
          <a:xfrm>
            <a:off x="381000" y="2535500"/>
            <a:ext cx="83820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4" name="Google Shape;524;p45"/>
          <p:cNvCxnSpPr/>
          <p:nvPr/>
        </p:nvCxnSpPr>
        <p:spPr>
          <a:xfrm>
            <a:off x="1363625" y="2461700"/>
            <a:ext cx="0" cy="73800"/>
          </a:xfrm>
          <a:prstGeom prst="straightConnector1">
            <a:avLst/>
          </a:prstGeom>
          <a:noFill/>
          <a:ln w="9525" cap="flat" cmpd="sng">
            <a:solidFill>
              <a:srgbClr val="595B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45"/>
          <p:cNvCxnSpPr/>
          <p:nvPr/>
        </p:nvCxnSpPr>
        <p:spPr>
          <a:xfrm>
            <a:off x="3491080" y="2461700"/>
            <a:ext cx="0" cy="73800"/>
          </a:xfrm>
          <a:prstGeom prst="straightConnector1">
            <a:avLst/>
          </a:prstGeom>
          <a:noFill/>
          <a:ln w="9525" cap="flat" cmpd="sng">
            <a:solidFill>
              <a:srgbClr val="595B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6" name="Google Shape;526;p45"/>
          <p:cNvCxnSpPr/>
          <p:nvPr/>
        </p:nvCxnSpPr>
        <p:spPr>
          <a:xfrm>
            <a:off x="5624680" y="2461700"/>
            <a:ext cx="0" cy="73800"/>
          </a:xfrm>
          <a:prstGeom prst="straightConnector1">
            <a:avLst/>
          </a:prstGeom>
          <a:noFill/>
          <a:ln w="9525" cap="flat" cmpd="sng">
            <a:solidFill>
              <a:srgbClr val="595B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7" name="Google Shape;527;p45"/>
          <p:cNvCxnSpPr/>
          <p:nvPr/>
        </p:nvCxnSpPr>
        <p:spPr>
          <a:xfrm>
            <a:off x="7770570" y="2461700"/>
            <a:ext cx="0" cy="73800"/>
          </a:xfrm>
          <a:prstGeom prst="straightConnector1">
            <a:avLst/>
          </a:prstGeom>
          <a:noFill/>
          <a:ln w="9525" cap="flat" cmpd="sng">
            <a:solidFill>
              <a:srgbClr val="595B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p45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5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0" name="Google Shape;530;p45"/>
          <p:cNvSpPr txBox="1">
            <a:spLocks noGrp="1"/>
          </p:cNvSpPr>
          <p:nvPr>
            <p:ph type="body" idx="1"/>
          </p:nvPr>
        </p:nvSpPr>
        <p:spPr>
          <a:xfrm>
            <a:off x="527822" y="1869302"/>
            <a:ext cx="1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45"/>
          <p:cNvSpPr txBox="1">
            <a:spLocks noGrp="1"/>
          </p:cNvSpPr>
          <p:nvPr>
            <p:ph type="body" idx="2"/>
          </p:nvPr>
        </p:nvSpPr>
        <p:spPr>
          <a:xfrm>
            <a:off x="2634051" y="1869474"/>
            <a:ext cx="1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45"/>
          <p:cNvSpPr txBox="1">
            <a:spLocks noGrp="1"/>
          </p:cNvSpPr>
          <p:nvPr>
            <p:ph type="body" idx="3"/>
          </p:nvPr>
        </p:nvSpPr>
        <p:spPr>
          <a:xfrm>
            <a:off x="4769712" y="1869474"/>
            <a:ext cx="1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45"/>
          <p:cNvSpPr txBox="1">
            <a:spLocks noGrp="1"/>
          </p:cNvSpPr>
          <p:nvPr>
            <p:ph type="body" idx="4"/>
          </p:nvPr>
        </p:nvSpPr>
        <p:spPr>
          <a:xfrm>
            <a:off x="6905369" y="1869474"/>
            <a:ext cx="1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Google Shape;534;p45"/>
          <p:cNvSpPr txBox="1">
            <a:spLocks noGrp="1"/>
          </p:cNvSpPr>
          <p:nvPr>
            <p:ph type="body" idx="5"/>
          </p:nvPr>
        </p:nvSpPr>
        <p:spPr>
          <a:xfrm>
            <a:off x="467742" y="2631058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45"/>
          <p:cNvSpPr txBox="1">
            <a:spLocks noGrp="1"/>
          </p:cNvSpPr>
          <p:nvPr>
            <p:ph type="body" idx="6"/>
          </p:nvPr>
        </p:nvSpPr>
        <p:spPr>
          <a:xfrm>
            <a:off x="2598420" y="2632710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6" name="Google Shape;536;p45"/>
          <p:cNvSpPr txBox="1">
            <a:spLocks noGrp="1"/>
          </p:cNvSpPr>
          <p:nvPr>
            <p:ph type="body" idx="7"/>
          </p:nvPr>
        </p:nvSpPr>
        <p:spPr>
          <a:xfrm>
            <a:off x="4732020" y="2632710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7" name="Google Shape;537;p45"/>
          <p:cNvSpPr txBox="1">
            <a:spLocks noGrp="1"/>
          </p:cNvSpPr>
          <p:nvPr>
            <p:ph type="body" idx="8"/>
          </p:nvPr>
        </p:nvSpPr>
        <p:spPr>
          <a:xfrm>
            <a:off x="6858000" y="2632710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45"/>
          <p:cNvSpPr>
            <a:spLocks noGrp="1"/>
          </p:cNvSpPr>
          <p:nvPr>
            <p:ph type="pic" idx="9"/>
          </p:nvPr>
        </p:nvSpPr>
        <p:spPr>
          <a:xfrm>
            <a:off x="1040626" y="1256564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5"/>
          <p:cNvSpPr>
            <a:spLocks noGrp="1"/>
          </p:cNvSpPr>
          <p:nvPr>
            <p:ph type="pic" idx="13"/>
          </p:nvPr>
        </p:nvSpPr>
        <p:spPr>
          <a:xfrm>
            <a:off x="3155798" y="1226635"/>
            <a:ext cx="654000" cy="622200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45"/>
          <p:cNvSpPr>
            <a:spLocks noGrp="1"/>
          </p:cNvSpPr>
          <p:nvPr>
            <p:ph type="pic" idx="14"/>
          </p:nvPr>
        </p:nvSpPr>
        <p:spPr>
          <a:xfrm>
            <a:off x="5291255" y="1261481"/>
            <a:ext cx="654000" cy="58740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45"/>
          <p:cNvSpPr>
            <a:spLocks noGrp="1"/>
          </p:cNvSpPr>
          <p:nvPr>
            <p:ph type="pic" idx="15"/>
          </p:nvPr>
        </p:nvSpPr>
        <p:spPr>
          <a:xfrm>
            <a:off x="7408127" y="1261480"/>
            <a:ext cx="654000" cy="58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3">
  <p:cSld name="Timeline 3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6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5" name="Google Shape;545;p46"/>
          <p:cNvCxnSpPr/>
          <p:nvPr/>
        </p:nvCxnSpPr>
        <p:spPr>
          <a:xfrm>
            <a:off x="381000" y="2535500"/>
            <a:ext cx="8382000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6" name="Google Shape;546;p46"/>
          <p:cNvSpPr/>
          <p:nvPr/>
        </p:nvSpPr>
        <p:spPr>
          <a:xfrm>
            <a:off x="1293966" y="2450627"/>
            <a:ext cx="152700" cy="152700"/>
          </a:xfrm>
          <a:prstGeom prst="ellipse">
            <a:avLst/>
          </a:prstGeom>
          <a:solidFill>
            <a:srgbClr val="34B66D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"/>
              <a:buFont typeface="Arial"/>
              <a:buNone/>
            </a:pPr>
            <a:endParaRPr sz="4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 rot="8100000">
            <a:off x="792409" y="941876"/>
            <a:ext cx="1156120" cy="1156120"/>
          </a:xfrm>
          <a:prstGeom prst="teardrop">
            <a:avLst>
              <a:gd name="adj" fmla="val 96125"/>
            </a:avLst>
          </a:prstGeom>
          <a:solidFill>
            <a:srgbClr val="34B66D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3427566" y="2450627"/>
            <a:ext cx="152700" cy="152700"/>
          </a:xfrm>
          <a:prstGeom prst="ellipse">
            <a:avLst/>
          </a:prstGeom>
          <a:solidFill>
            <a:srgbClr val="197F86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"/>
              <a:buFont typeface="Arial"/>
              <a:buNone/>
            </a:pPr>
            <a:endParaRPr sz="4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 rot="8100000">
            <a:off x="2926010" y="941876"/>
            <a:ext cx="1156120" cy="1156120"/>
          </a:xfrm>
          <a:prstGeom prst="teardrop">
            <a:avLst>
              <a:gd name="adj" fmla="val 96125"/>
            </a:avLst>
          </a:prstGeom>
          <a:solidFill>
            <a:srgbClr val="197F86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5561166" y="2450627"/>
            <a:ext cx="152700" cy="152700"/>
          </a:xfrm>
          <a:prstGeom prst="ellipse">
            <a:avLst/>
          </a:prstGeom>
          <a:solidFill>
            <a:srgbClr val="E94F35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"/>
              <a:buFont typeface="Arial"/>
              <a:buNone/>
            </a:pPr>
            <a:endParaRPr sz="4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6"/>
          <p:cNvSpPr/>
          <p:nvPr/>
        </p:nvSpPr>
        <p:spPr>
          <a:xfrm rot="8100000">
            <a:off x="5059610" y="941876"/>
            <a:ext cx="1156120" cy="1156120"/>
          </a:xfrm>
          <a:prstGeom prst="teardrop">
            <a:avLst>
              <a:gd name="adj" fmla="val 96125"/>
            </a:avLst>
          </a:prstGeom>
          <a:solidFill>
            <a:srgbClr val="E94F35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6"/>
          <p:cNvSpPr/>
          <p:nvPr/>
        </p:nvSpPr>
        <p:spPr>
          <a:xfrm>
            <a:off x="7694766" y="2450627"/>
            <a:ext cx="152700" cy="152700"/>
          </a:xfrm>
          <a:prstGeom prst="ellipse">
            <a:avLst/>
          </a:prstGeom>
          <a:solidFill>
            <a:srgbClr val="F1A31D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"/>
              <a:buFont typeface="Arial"/>
              <a:buNone/>
            </a:pPr>
            <a:endParaRPr sz="4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6"/>
          <p:cNvSpPr/>
          <p:nvPr/>
        </p:nvSpPr>
        <p:spPr>
          <a:xfrm rot="8100000">
            <a:off x="7193210" y="941876"/>
            <a:ext cx="1156120" cy="1156120"/>
          </a:xfrm>
          <a:prstGeom prst="teardrop">
            <a:avLst>
              <a:gd name="adj" fmla="val 96125"/>
            </a:avLst>
          </a:prstGeom>
          <a:solidFill>
            <a:srgbClr val="EA903A"/>
          </a:solidFill>
          <a:ln>
            <a:noFill/>
          </a:ln>
        </p:spPr>
        <p:txBody>
          <a:bodyPr spcFirstLastPara="1" wrap="square" lIns="83925" tIns="41950" rIns="83925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6"/>
          <p:cNvSpPr txBox="1">
            <a:spLocks noGrp="1"/>
          </p:cNvSpPr>
          <p:nvPr>
            <p:ph type="body" idx="1"/>
          </p:nvPr>
        </p:nvSpPr>
        <p:spPr>
          <a:xfrm>
            <a:off x="467742" y="2631058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5" name="Google Shape;555;p46"/>
          <p:cNvSpPr txBox="1">
            <a:spLocks noGrp="1"/>
          </p:cNvSpPr>
          <p:nvPr>
            <p:ph type="body" idx="2"/>
          </p:nvPr>
        </p:nvSpPr>
        <p:spPr>
          <a:xfrm>
            <a:off x="2598420" y="2632710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46"/>
          <p:cNvSpPr txBox="1">
            <a:spLocks noGrp="1"/>
          </p:cNvSpPr>
          <p:nvPr>
            <p:ph type="body" idx="3"/>
          </p:nvPr>
        </p:nvSpPr>
        <p:spPr>
          <a:xfrm>
            <a:off x="4732020" y="2632710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7" name="Google Shape;557;p46"/>
          <p:cNvSpPr txBox="1">
            <a:spLocks noGrp="1"/>
          </p:cNvSpPr>
          <p:nvPr>
            <p:ph type="body" idx="4"/>
          </p:nvPr>
        </p:nvSpPr>
        <p:spPr>
          <a:xfrm>
            <a:off x="6858000" y="2632710"/>
            <a:ext cx="17871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46"/>
          <p:cNvSpPr txBox="1">
            <a:spLocks noGrp="1"/>
          </p:cNvSpPr>
          <p:nvPr>
            <p:ph type="body" idx="5"/>
          </p:nvPr>
        </p:nvSpPr>
        <p:spPr>
          <a:xfrm>
            <a:off x="822643" y="1234759"/>
            <a:ext cx="1074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9" name="Google Shape;559;p46"/>
          <p:cNvSpPr txBox="1">
            <a:spLocks noGrp="1"/>
          </p:cNvSpPr>
          <p:nvPr>
            <p:ph type="body" idx="6"/>
          </p:nvPr>
        </p:nvSpPr>
        <p:spPr>
          <a:xfrm>
            <a:off x="2956243" y="1227139"/>
            <a:ext cx="1074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0" name="Google Shape;560;p46"/>
          <p:cNvSpPr txBox="1">
            <a:spLocks noGrp="1"/>
          </p:cNvSpPr>
          <p:nvPr>
            <p:ph type="body" idx="7"/>
          </p:nvPr>
        </p:nvSpPr>
        <p:spPr>
          <a:xfrm>
            <a:off x="5085724" y="1231258"/>
            <a:ext cx="1074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Google Shape;561;p46"/>
          <p:cNvSpPr txBox="1">
            <a:spLocks noGrp="1"/>
          </p:cNvSpPr>
          <p:nvPr>
            <p:ph type="body" idx="8"/>
          </p:nvPr>
        </p:nvSpPr>
        <p:spPr>
          <a:xfrm>
            <a:off x="7223442" y="1235377"/>
            <a:ext cx="1074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ANN Links">
  <p:cSld name="ICANN Link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7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7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Google Shape;565;p47"/>
          <p:cNvSpPr txBox="1"/>
          <p:nvPr/>
        </p:nvSpPr>
        <p:spPr>
          <a:xfrm>
            <a:off x="3623908" y="1021764"/>
            <a:ext cx="32646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icann.org</a:t>
            </a:r>
            <a:endParaRPr sz="19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@icann</a:t>
            </a:r>
            <a:endParaRPr sz="21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facebook.com/icannorg</a:t>
            </a:r>
            <a:endParaRPr sz="19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youtube.com/icannnews</a:t>
            </a:r>
            <a:endParaRPr sz="19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flickr.com/icann</a:t>
            </a:r>
            <a:endParaRPr sz="19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linkedin.com/company/icann</a:t>
            </a:r>
            <a:endParaRPr sz="19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instagram.com/icannorg</a:t>
            </a:r>
            <a:endParaRPr sz="1900" b="0" i="0" u="none" strike="noStrike" cap="none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0200" y="3334246"/>
            <a:ext cx="364250" cy="36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9070" y="2042468"/>
            <a:ext cx="365761" cy="36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19260" y="376499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19449" y="247084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19637" y="290254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19826" y="1607445"/>
            <a:ext cx="365761" cy="36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20204" y="1171671"/>
            <a:ext cx="365758" cy="36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2">
  <p:cSld name="Title Option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 title="GraphicOption2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 title="ICANN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67" y="340266"/>
            <a:ext cx="2130600" cy="169676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594725" y="4662488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6859700" y="4713451"/>
            <a:ext cx="2291100" cy="4311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 rot="10800000" flipH="1">
            <a:off x="0" y="3571212"/>
            <a:ext cx="9144000" cy="1165200"/>
          </a:xfrm>
          <a:prstGeom prst="rect">
            <a:avLst/>
          </a:prstGeom>
          <a:solidFill>
            <a:srgbClr val="0098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90832" y="3707027"/>
            <a:ext cx="8180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014216" y="4151187"/>
            <a:ext cx="4919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857225" y="4782060"/>
            <a:ext cx="39180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Text Option">
  <p:cSld name="Bulleted Text O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463523" y="1046583"/>
            <a:ext cx="8422800" cy="3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54A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54A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 Navy Footer">
  <p:cSld name="Blank Page Navy Foot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01305" y="646010"/>
            <a:ext cx="66615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10897" y="1806549"/>
            <a:ext cx="6662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299845" y="3150331"/>
            <a:ext cx="67551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004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125" y="4753850"/>
            <a:ext cx="9144000" cy="39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8497450" y="4750950"/>
            <a:ext cx="653400" cy="3966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0" title="ICANN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48" y="4809032"/>
            <a:ext cx="365761" cy="2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8490599" y="4760332"/>
            <a:ext cx="65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1661797" y="4809125"/>
            <a:ext cx="68955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#Internet4All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0"/>
          <p:cNvCxnSpPr/>
          <p:nvPr/>
        </p:nvCxnSpPr>
        <p:spPr>
          <a:xfrm>
            <a:off x="1677551" y="4866714"/>
            <a:ext cx="0" cy="193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0"/>
          <p:cNvSpPr txBox="1"/>
          <p:nvPr/>
        </p:nvSpPr>
        <p:spPr>
          <a:xfrm>
            <a:off x="806854" y="4744525"/>
            <a:ext cx="8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UA Day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 Option">
  <p:cSld name="Numbered List O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2674"/>
            <a:ext cx="9144000" cy="564300"/>
          </a:xfrm>
          <a:prstGeom prst="rect">
            <a:avLst/>
          </a:prstGeom>
          <a:solidFill>
            <a:srgbClr val="002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07604" y="0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3523" y="1046583"/>
            <a:ext cx="8422800" cy="3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54A"/>
              </a:buClr>
              <a:buSzPts val="1800"/>
              <a:buFont typeface="Arial"/>
              <a:buAutoNum type="arabicParenR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54A"/>
              </a:buClr>
              <a:buSzPts val="1800"/>
              <a:buFont typeface="Arial"/>
              <a:buAutoNum type="alphaLcParenR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125" y="4753850"/>
            <a:ext cx="9144000" cy="3966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8497450" y="4753850"/>
            <a:ext cx="653400" cy="396600"/>
          </a:xfrm>
          <a:prstGeom prst="rect">
            <a:avLst/>
          </a:prstGeom>
          <a:solidFill>
            <a:srgbClr val="F1A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 title="ICANN_logo.png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95248" y="4809032"/>
            <a:ext cx="365761" cy="2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806854" y="4744525"/>
            <a:ext cx="8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UA Day</a:t>
            </a:r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1690657" y="4744521"/>
            <a:ext cx="29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#Internet4All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6"/>
          <p:cNvCxnSpPr/>
          <p:nvPr/>
        </p:nvCxnSpPr>
        <p:spPr>
          <a:xfrm>
            <a:off x="1667021" y="4852650"/>
            <a:ext cx="0" cy="193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/>
          <p:nvPr/>
        </p:nvSpPr>
        <p:spPr>
          <a:xfrm>
            <a:off x="8490599" y="4760332"/>
            <a:ext cx="65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ana.org/TLD/tlds-alpha-by-domain.tx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sg.tech/wp-content/uploads/documents/UASG012-en-digital.pd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uasg.tech/wp-content/uploads/documents/UASG012-en-digital.pdf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c-editor.org/rfc/rfc9755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ann/eaiselfho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download/uasg-030a-eai-software-test-results-en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download/uasg-028-considerations-for-naming-internationalized-email-mailboxes-en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ann/eaiselfhost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main.cf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download/uasg-052a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icann/eaiselfhost" TargetMode="External"/><Relationship Id="rId5" Type="http://schemas.openxmlformats.org/officeDocument/2006/relationships/hyperlink" Target="https://uasg.tech/download/uasg-052c" TargetMode="External"/><Relationship Id="rId4" Type="http://schemas.openxmlformats.org/officeDocument/2006/relationships/hyperlink" Target="https://uasg.tech/download/uasg-052b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ann/eaiselfhost/tree/main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AProgram@icann.org" TargetMode="External"/><Relationship Id="rId5" Type="http://schemas.openxmlformats.org/officeDocument/2006/relationships/hyperlink" Target="https://www.icann.org/resources/pages/regional-universal-acceptance-training-2021-01-06-en" TargetMode="External"/><Relationship Id="rId4" Type="http://schemas.openxmlformats.org/officeDocument/2006/relationships/hyperlink" Target="https://www.icann.org/ua-evaluations-en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8"/>
          <p:cNvSpPr/>
          <p:nvPr/>
        </p:nvSpPr>
        <p:spPr>
          <a:xfrm rot="10800000" flipH="1">
            <a:off x="0" y="3456012"/>
            <a:ext cx="9144000" cy="1280400"/>
          </a:xfrm>
          <a:prstGeom prst="rect">
            <a:avLst/>
          </a:prstGeom>
          <a:solidFill>
            <a:srgbClr val="0098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8"/>
          <p:cNvSpPr txBox="1">
            <a:spLocks noGrp="1"/>
          </p:cNvSpPr>
          <p:nvPr>
            <p:ph type="title"/>
          </p:nvPr>
        </p:nvSpPr>
        <p:spPr>
          <a:xfrm>
            <a:off x="790832" y="3621788"/>
            <a:ext cx="8180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dirty="0"/>
              <a:t>Технический опыт внедрения UA</a:t>
            </a:r>
          </a:p>
        </p:txBody>
      </p:sp>
      <p:sp>
        <p:nvSpPr>
          <p:cNvPr id="579" name="Google Shape;579;p48"/>
          <p:cNvSpPr txBox="1">
            <a:spLocks noGrp="1"/>
          </p:cNvSpPr>
          <p:nvPr>
            <p:ph type="body" idx="1"/>
          </p:nvPr>
        </p:nvSpPr>
        <p:spPr>
          <a:xfrm>
            <a:off x="109601" y="4111149"/>
            <a:ext cx="8824389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1500" dirty="0"/>
              <a:t>Разбираемся в понятиях «интернационализированные доменные имена» (IDN), «универсальное принятие» (UA) и «интернационализация адреса электронной почты» (EAI)</a:t>
            </a:r>
          </a:p>
        </p:txBody>
      </p:sp>
      <p:sp>
        <p:nvSpPr>
          <p:cNvPr id="580" name="Google Shape;580;p48"/>
          <p:cNvSpPr/>
          <p:nvPr/>
        </p:nvSpPr>
        <p:spPr>
          <a:xfrm>
            <a:off x="6534087" y="340270"/>
            <a:ext cx="2487058" cy="492420"/>
          </a:xfrm>
          <a:custGeom>
            <a:avLst/>
            <a:gdLst/>
            <a:ahLst/>
            <a:cxnLst/>
            <a:rect l="l" t="t" r="r" b="b"/>
            <a:pathLst>
              <a:path w="4974115" h="984841" extrusionOk="0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810" r="-1080" b="-64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01" y="3621800"/>
            <a:ext cx="1343672" cy="4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8"/>
          <p:cNvSpPr txBox="1"/>
          <p:nvPr/>
        </p:nvSpPr>
        <p:spPr>
          <a:xfrm>
            <a:off x="6859700" y="4733700"/>
            <a:ext cx="229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lt1"/>
                </a:solidFill>
              </a:rPr>
              <a:t>ДД ММ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66;p58">
            <a:extLst>
              <a:ext uri="{FF2B5EF4-FFF2-40B4-BE49-F238E27FC236}">
                <a16:creationId xmlns:a16="http://schemas.microsoft.com/office/drawing/2014/main" id="{1FF25FB4-75A2-5ECA-03DA-3C91EC9F08C4}"/>
              </a:ext>
            </a:extLst>
          </p:cNvPr>
          <p:cNvSpPr txBox="1"/>
          <p:nvPr/>
        </p:nvSpPr>
        <p:spPr>
          <a:xfrm>
            <a:off x="42569" y="2365"/>
            <a:ext cx="8738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Формат </a:t>
            </a:r>
            <a:r>
              <a:rPr lang="ru-RU" sz="2400" b="1" dirty="0">
                <a:solidFill>
                  <a:schemeClr val="lt1"/>
                </a:solidFill>
              </a:rPr>
              <a:t>э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лектронной почты ASCII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B4E87-7AC3-3BD7-E487-A5A26D39C191}"/>
              </a:ext>
            </a:extLst>
          </p:cNvPr>
          <p:cNvSpPr txBox="1"/>
          <p:nvPr/>
        </p:nvSpPr>
        <p:spPr>
          <a:xfrm>
            <a:off x="6126479" y="1001320"/>
            <a:ext cx="914402" cy="369332"/>
          </a:xfrm>
          <a:prstGeom prst="rect">
            <a:avLst/>
          </a:prstGeom>
          <a:solidFill>
            <a:srgbClr val="DDEBF8"/>
          </a:solidFill>
        </p:spPr>
        <p:txBody>
          <a:bodyPr wrap="square" lIns="0" tIns="45720" r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Только LDH из набора ASCII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30306-BD9B-4C7C-1B17-287FB65C16C2}"/>
              </a:ext>
            </a:extLst>
          </p:cNvPr>
          <p:cNvSpPr txBox="1"/>
          <p:nvPr/>
        </p:nvSpPr>
        <p:spPr>
          <a:xfrm>
            <a:off x="724409" y="3261095"/>
            <a:ext cx="7961861" cy="1200329"/>
          </a:xfrm>
          <a:prstGeom prst="rect">
            <a:avLst/>
          </a:prstGeom>
          <a:solidFill>
            <a:srgbClr val="FFF4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 Ограниченный набор символов</a:t>
            </a:r>
            <a:endParaRPr lang="tr-TR" sz="12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200" b="1" dirty="0">
                <a:effectLst/>
                <a:latin typeface="Helvetica" pitchFamily="2" charset="0"/>
              </a:rPr>
              <a:t> </a:t>
            </a:r>
            <a:r>
              <a:rPr lang="ru-RU" sz="1200" b="1" dirty="0">
                <a:effectLst/>
                <a:latin typeface="Helvetica" pitchFamily="2" charset="0"/>
              </a:rPr>
              <a:t>Доменная часть:</a:t>
            </a:r>
            <a:r>
              <a:rPr lang="ru-RU" sz="1200" dirty="0">
                <a:effectLst/>
                <a:latin typeface="Helvetica" pitchFamily="2" charset="0"/>
              </a:rPr>
              <a:t> Набор символов ASCII LDH</a:t>
            </a:r>
            <a:endParaRPr lang="tr-TR" sz="1200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1200" b="1" dirty="0">
                <a:latin typeface="Helvetica" pitchFamily="2" charset="0"/>
              </a:rPr>
              <a:t> </a:t>
            </a:r>
            <a:r>
              <a:rPr lang="ru-RU" sz="1200" b="1" dirty="0">
                <a:effectLst/>
                <a:latin typeface="Helvetica" pitchFamily="2" charset="0"/>
              </a:rPr>
              <a:t>Почтовый ящик / локальная часть:</a:t>
            </a:r>
          </a:p>
          <a:p>
            <a:pPr marL="401638" indent="-219075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Helvetica" pitchFamily="2" charset="0"/>
              </a:rPr>
              <a:t>LDH плюс определенные печатаемые символы, запрещенные без кавычек: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- !#$%&amp;'*+-/=?^_`{|}~</a:t>
            </a:r>
            <a:endParaRPr lang="tr-TR" sz="1200" dirty="0">
              <a:latin typeface="-webkit-standard"/>
            </a:endParaRPr>
          </a:p>
          <a:p>
            <a:pPr marL="401638" indent="-219075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Helvetica" pitchFamily="2" charset="0"/>
              </a:rPr>
              <a:t>Символы, допустимые для использования с кавычками: пробел и специальные символы "(),:;&gt;@I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﻿</a:t>
            </a:r>
            <a:r>
              <a:rPr lang="tr-TR" sz="1200" dirty="0">
                <a:effectLst/>
                <a:latin typeface="Helvetica" pitchFamily="2" charset="0"/>
              </a:rPr>
              <a:t> </a:t>
            </a:r>
            <a:r>
              <a:rPr lang="ru-RU" sz="1200" dirty="0">
                <a:effectLst/>
                <a:latin typeface="Helvetica" pitchFamily="2" charset="0"/>
              </a:rPr>
              <a:t>Можно проверить с помощью регулярного выражения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0FFCD-42D7-DD83-F7AB-5B4D37D0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91" y="844836"/>
            <a:ext cx="2303237" cy="740326"/>
          </a:xfrm>
          <a:prstGeom prst="rect">
            <a:avLst/>
          </a:prstGeom>
        </p:spPr>
      </p:pic>
      <p:sp>
        <p:nvSpPr>
          <p:cNvPr id="4" name="Google Shape;241;p29">
            <a:extLst>
              <a:ext uri="{FF2B5EF4-FFF2-40B4-BE49-F238E27FC236}">
                <a16:creationId xmlns:a16="http://schemas.microsoft.com/office/drawing/2014/main" id="{5BEF63D4-42A5-138E-421B-CB31D35A9E8D}"/>
              </a:ext>
            </a:extLst>
          </p:cNvPr>
          <p:cNvSpPr/>
          <p:nvPr/>
        </p:nvSpPr>
        <p:spPr>
          <a:xfrm>
            <a:off x="6846919" y="2105433"/>
            <a:ext cx="1839351" cy="351848"/>
          </a:xfrm>
          <a:prstGeom prst="wedgeRoundRectCallout">
            <a:avLst>
              <a:gd name="adj1" fmla="val -116640"/>
              <a:gd name="adj2" fmla="val -66114"/>
              <a:gd name="adj3" fmla="val 16667"/>
            </a:avLst>
          </a:prstGeom>
          <a:solidFill>
            <a:srgbClr val="9CC2E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Доменная часть</a:t>
            </a:r>
          </a:p>
        </p:txBody>
      </p:sp>
      <p:sp>
        <p:nvSpPr>
          <p:cNvPr id="5" name="Google Shape;240;p29">
            <a:extLst>
              <a:ext uri="{FF2B5EF4-FFF2-40B4-BE49-F238E27FC236}">
                <a16:creationId xmlns:a16="http://schemas.microsoft.com/office/drawing/2014/main" id="{90DCA232-66A3-8F64-ADC4-3DCA3E5E25D5}"/>
              </a:ext>
            </a:extLst>
          </p:cNvPr>
          <p:cNvSpPr/>
          <p:nvPr/>
        </p:nvSpPr>
        <p:spPr>
          <a:xfrm>
            <a:off x="2916146" y="2190468"/>
            <a:ext cx="1946000" cy="606083"/>
          </a:xfrm>
          <a:prstGeom prst="wedgeRoundRectCallout">
            <a:avLst>
              <a:gd name="adj1" fmla="val -96470"/>
              <a:gd name="adj2" fmla="val -92564"/>
              <a:gd name="adj3" fmla="val 16667"/>
            </a:avLst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Почтовый ящик / локальная часть</a:t>
            </a:r>
          </a:p>
        </p:txBody>
      </p:sp>
      <p:sp>
        <p:nvSpPr>
          <p:cNvPr id="6" name="Google Shape;238;p29">
            <a:extLst>
              <a:ext uri="{FF2B5EF4-FFF2-40B4-BE49-F238E27FC236}">
                <a16:creationId xmlns:a16="http://schemas.microsoft.com/office/drawing/2014/main" id="{D115A5D8-94F7-89CE-F92C-4CC47432F70D}"/>
              </a:ext>
            </a:extLst>
          </p:cNvPr>
          <p:cNvSpPr/>
          <p:nvPr/>
        </p:nvSpPr>
        <p:spPr>
          <a:xfrm rot="16200000">
            <a:off x="1874300" y="1170202"/>
            <a:ext cx="270300" cy="1276064"/>
          </a:xfrm>
          <a:prstGeom prst="leftBrace">
            <a:avLst>
              <a:gd name="adj1" fmla="val 80208"/>
              <a:gd name="adj2" fmla="val 53615"/>
            </a:avLst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9;p29">
            <a:extLst>
              <a:ext uri="{FF2B5EF4-FFF2-40B4-BE49-F238E27FC236}">
                <a16:creationId xmlns:a16="http://schemas.microsoft.com/office/drawing/2014/main" id="{FDE857A2-18C5-404D-7FBA-10BDD56D50D5}"/>
              </a:ext>
            </a:extLst>
          </p:cNvPr>
          <p:cNvSpPr/>
          <p:nvPr/>
        </p:nvSpPr>
        <p:spPr>
          <a:xfrm rot="16200000">
            <a:off x="5241788" y="-470409"/>
            <a:ext cx="418200" cy="4631414"/>
          </a:xfrm>
          <a:prstGeom prst="leftBrace">
            <a:avLst>
              <a:gd name="adj1" fmla="val 80208"/>
              <a:gd name="adj2" fmla="val 53615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37;p29">
            <a:extLst>
              <a:ext uri="{FF2B5EF4-FFF2-40B4-BE49-F238E27FC236}">
                <a16:creationId xmlns:a16="http://schemas.microsoft.com/office/drawing/2014/main" id="{C949139D-73D6-3EF1-4023-56692102D36F}"/>
              </a:ext>
            </a:extLst>
          </p:cNvPr>
          <p:cNvSpPr txBox="1"/>
          <p:nvPr/>
        </p:nvSpPr>
        <p:spPr>
          <a:xfrm>
            <a:off x="1197065" y="1194650"/>
            <a:ext cx="6828144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rial"/>
              <a:buNone/>
            </a:pPr>
            <a:r>
              <a:rPr lang="en-US" sz="2700" b="1" dirty="0" err="1">
                <a:solidFill>
                  <a:srgbClr val="548135"/>
                </a:solidFill>
              </a:rPr>
              <a:t>web-test@</a:t>
            </a:r>
            <a:r>
              <a:rPr lang="en-US" sz="2700" b="1" dirty="0" err="1">
                <a:solidFill>
                  <a:srgbClr val="4A86E8"/>
                </a:solidFill>
              </a:rPr>
              <a:t>universal-acceptance-test.icu</a:t>
            </a:r>
            <a:endParaRPr sz="2700" b="1" i="0" u="none" strike="noStrike" cap="none" dirty="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"/>
          <p:cNvSpPr txBox="1"/>
          <p:nvPr/>
        </p:nvSpPr>
        <p:spPr>
          <a:xfrm>
            <a:off x="29380" y="-3080"/>
            <a:ext cx="8738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Интернационализация адреса электронной почты (EAI)</a:t>
            </a:r>
          </a:p>
        </p:txBody>
      </p:sp>
      <p:grpSp>
        <p:nvGrpSpPr>
          <p:cNvPr id="673" name="Google Shape;673;p59"/>
          <p:cNvGrpSpPr/>
          <p:nvPr/>
        </p:nvGrpSpPr>
        <p:grpSpPr>
          <a:xfrm>
            <a:off x="1688592" y="849382"/>
            <a:ext cx="5644149" cy="2160593"/>
            <a:chOff x="1688592" y="982979"/>
            <a:chExt cx="5644149" cy="2160593"/>
          </a:xfrm>
        </p:grpSpPr>
        <p:sp>
          <p:nvSpPr>
            <p:cNvPr id="674" name="Google Shape;674;p59"/>
            <p:cNvSpPr txBox="1"/>
            <p:nvPr/>
          </p:nvSpPr>
          <p:spPr>
            <a:xfrm>
              <a:off x="2178023" y="1668063"/>
              <a:ext cx="3901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8135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Unicode</a:t>
              </a:r>
              <a:r>
                <a:rPr lang="ru-RU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</a:t>
              </a:r>
              <a:r>
                <a:rPr lang="ru-RU" sz="2400" b="1" i="0" u="none" strike="noStrike" cap="none">
                  <a:solidFill>
                    <a:srgbClr val="4472C4"/>
                  </a:solidFill>
                  <a:latin typeface="Arial"/>
                  <a:ea typeface="Arial"/>
                  <a:cs typeface="Arial"/>
                  <a:sym typeface="Arial"/>
                </a:rPr>
                <a:t>IDN.IDN</a:t>
              </a:r>
            </a:p>
          </p:txBody>
        </p:sp>
        <p:sp>
          <p:nvSpPr>
            <p:cNvPr id="676" name="Google Shape;676;p59"/>
            <p:cNvSpPr/>
            <p:nvPr/>
          </p:nvSpPr>
          <p:spPr>
            <a:xfrm>
              <a:off x="1951896" y="1144925"/>
              <a:ext cx="820526" cy="331090"/>
            </a:xfrm>
            <a:prstGeom prst="wedgeRoundRectCallout">
              <a:avLst>
                <a:gd name="adj1" fmla="val 97588"/>
                <a:gd name="adj2" fmla="val 138587"/>
                <a:gd name="adj3" fmla="val 16667"/>
              </a:avLst>
            </a:prstGeom>
            <a:solidFill>
              <a:srgbClr val="A8D08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ru-RU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UTF8</a:t>
              </a:r>
            </a:p>
          </p:txBody>
        </p:sp>
        <p:sp>
          <p:nvSpPr>
            <p:cNvPr id="677" name="Google Shape;677;p59"/>
            <p:cNvSpPr/>
            <p:nvPr/>
          </p:nvSpPr>
          <p:spPr>
            <a:xfrm>
              <a:off x="5514084" y="982979"/>
              <a:ext cx="1818657" cy="535078"/>
            </a:xfrm>
            <a:prstGeom prst="wedgeRoundRectCallout">
              <a:avLst>
                <a:gd name="adj1" fmla="val -83940"/>
                <a:gd name="adj2" fmla="val 93754"/>
                <a:gd name="adj3" fmla="val 16667"/>
              </a:avLst>
            </a:prstGeom>
            <a:solidFill>
              <a:srgbClr val="9CC2E5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Набор Unicode</a:t>
              </a: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LDH</a:t>
              </a:r>
            </a:p>
          </p:txBody>
        </p:sp>
        <p:sp>
          <p:nvSpPr>
            <p:cNvPr id="678" name="Google Shape;678;p59"/>
            <p:cNvSpPr/>
            <p:nvPr/>
          </p:nvSpPr>
          <p:spPr>
            <a:xfrm rot="-5400000">
              <a:off x="3278057" y="1727628"/>
              <a:ext cx="287904" cy="995672"/>
            </a:xfrm>
            <a:prstGeom prst="leftBrace">
              <a:avLst>
                <a:gd name="adj1" fmla="val 80208"/>
                <a:gd name="adj2" fmla="val 53615"/>
              </a:avLst>
            </a:prstGeom>
            <a:noFill/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9"/>
            <p:cNvSpPr/>
            <p:nvPr/>
          </p:nvSpPr>
          <p:spPr>
            <a:xfrm rot="-5400000">
              <a:off x="4707981" y="1727627"/>
              <a:ext cx="287904" cy="995672"/>
            </a:xfrm>
            <a:prstGeom prst="leftBrace">
              <a:avLst>
                <a:gd name="adj1" fmla="val 80208"/>
                <a:gd name="adj2" fmla="val 53615"/>
              </a:avLst>
            </a:prstGeom>
            <a:noFill/>
            <a:ln w="38100" cap="flat" cmpd="sng">
              <a:solidFill>
                <a:srgbClr val="4472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9"/>
            <p:cNvSpPr/>
            <p:nvPr/>
          </p:nvSpPr>
          <p:spPr>
            <a:xfrm>
              <a:off x="1688592" y="2679811"/>
              <a:ext cx="1507291" cy="463761"/>
            </a:xfrm>
            <a:prstGeom prst="wedgeRoundRectCallout">
              <a:avLst>
                <a:gd name="adj1" fmla="val 69928"/>
                <a:gd name="adj2" fmla="val -97149"/>
                <a:gd name="adj3" fmla="val 16667"/>
              </a:avLst>
            </a:prstGeom>
            <a:solidFill>
              <a:srgbClr val="A8D08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Почтовый ящик / локальная часть</a:t>
              </a:r>
            </a:p>
          </p:txBody>
        </p:sp>
        <p:sp>
          <p:nvSpPr>
            <p:cNvPr id="681" name="Google Shape;681;p59"/>
            <p:cNvSpPr/>
            <p:nvPr/>
          </p:nvSpPr>
          <p:spPr>
            <a:xfrm>
              <a:off x="5349769" y="2669428"/>
              <a:ext cx="1269179" cy="420647"/>
            </a:xfrm>
            <a:prstGeom prst="wedgeRoundRectCallout">
              <a:avLst>
                <a:gd name="adj1" fmla="val -87019"/>
                <a:gd name="adj2" fmla="val -88607"/>
                <a:gd name="adj3" fmla="val 16667"/>
              </a:avLst>
            </a:prstGeom>
            <a:solidFill>
              <a:srgbClr val="9CC2E5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Доменная часть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6CF1FF-99C6-AA8A-086E-5C0D7E6C284D}"/>
              </a:ext>
            </a:extLst>
          </p:cNvPr>
          <p:cNvSpPr txBox="1"/>
          <p:nvPr/>
        </p:nvSpPr>
        <p:spPr>
          <a:xfrm>
            <a:off x="690196" y="3147370"/>
            <a:ext cx="7763607" cy="1569660"/>
          </a:xfrm>
          <a:prstGeom prst="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 Unicode 16 — около 33 000 символов (букв и цифр), которые можно использовать в доменных именах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﻿ Наличие символа Unicode в почтовом ящике/локальной части и/или в доменной части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﻿ UTF-8 в почтовом ящике/локальной части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﻿ Нельзя проверить с помощью регулярного выражения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﻿ Метки в нормализованной форме (NFC)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 Требуется использование библиотек (для регистрации и проверки)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Helvetica" pitchFamily="2" charset="0"/>
              </a:rPr>
              <a:t>﻿ Почтовый ящик / локальная часть — в соответствии с требованиями поставщика услуг и пользователя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0"/>
          <p:cNvSpPr txBox="1"/>
          <p:nvPr/>
        </p:nvSpPr>
        <p:spPr>
          <a:xfrm>
            <a:off x="300275" y="1908658"/>
            <a:ext cx="8248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Регистрация интернационализированных доменных имен (IDN)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1"/>
          <p:cNvSpPr txBox="1"/>
          <p:nvPr/>
        </p:nvSpPr>
        <p:spPr>
          <a:xfrm>
            <a:off x="122398" y="-30706"/>
            <a:ext cx="739600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Регистрация IDN-домена</a:t>
            </a:r>
          </a:p>
        </p:txBody>
      </p:sp>
      <p:sp>
        <p:nvSpPr>
          <p:cNvPr id="692" name="Google Shape;692;p61"/>
          <p:cNvSpPr/>
          <p:nvPr/>
        </p:nvSpPr>
        <p:spPr>
          <a:xfrm>
            <a:off x="300200" y="753975"/>
            <a:ext cx="8748006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 dirty="0">
                <a:solidFill>
                  <a:srgbClr val="000000"/>
                </a:solidFill>
              </a:rPr>
              <a:t>Регистрация </a:t>
            </a:r>
            <a:r>
              <a:rPr lang="ru-RU" sz="1800" dirty="0"/>
              <a:t>IDN-домена проста и </a:t>
            </a:r>
            <a:r>
              <a:rPr lang="ru-RU" sz="1800" i="0" u="none" strike="noStrike" cap="none" dirty="0">
                <a:solidFill>
                  <a:srgbClr val="000000"/>
                </a:solidFill>
              </a:rPr>
              <a:t>мало чем отличается от регистрации любого другого домена, но следует помнить о нескольких ключевых моментах:</a:t>
            </a: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1800" i="0" u="none" strike="noStrike" cap="none" dirty="0">
                <a:solidFill>
                  <a:srgbClr val="000000"/>
                </a:solidFill>
              </a:rPr>
              <a:t>Некоторые системы письменности имеют несколько вариантов (например, упрощенный и традиционный китайский).</a:t>
            </a: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1800" i="0" u="none" strike="noStrike" cap="none" dirty="0">
                <a:solidFill>
                  <a:srgbClr val="000000"/>
                </a:solidFill>
              </a:rPr>
              <a:t>Регистратор, </a:t>
            </a:r>
            <a:r>
              <a:rPr lang="ru-RU" sz="1800" dirty="0"/>
              <a:t>поддерживающий </a:t>
            </a:r>
            <a:r>
              <a:rPr lang="ru-RU" sz="1800" i="0" u="none" strike="noStrike" cap="none" dirty="0">
                <a:solidFill>
                  <a:srgbClr val="000000"/>
                </a:solidFill>
              </a:rPr>
              <a:t>IDN-домены, </a:t>
            </a:r>
            <a:r>
              <a:rPr lang="ru-RU" sz="1800" dirty="0"/>
              <a:t>может помочь вам </a:t>
            </a:r>
            <a:r>
              <a:rPr lang="ru-RU" sz="1800" i="0" u="none" strike="noStrike" cap="none" dirty="0">
                <a:solidFill>
                  <a:srgbClr val="000000"/>
                </a:solidFill>
              </a:rPr>
              <a:t>понять: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1800" i="0" u="none" strike="noStrike" cap="none" dirty="0">
                <a:solidFill>
                  <a:srgbClr val="000000"/>
                </a:solidFill>
              </a:rPr>
              <a:t>Какие варианты доступны.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1800" i="0" u="none" strike="noStrike" cap="none" dirty="0">
                <a:solidFill>
                  <a:srgbClr val="000000"/>
                </a:solidFill>
              </a:rPr>
              <a:t>Рекомендуется ли регистрировать несколько вариантов.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ru-RU" sz="1800" i="0" u="none" strike="noStrike" cap="none" dirty="0">
                <a:solidFill>
                  <a:srgbClr val="000000"/>
                </a:solidFill>
              </a:rPr>
              <a:t>Ограничены ли, заблокированы или включены в пакет похожие имена.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/>
        </p:nvSpPr>
        <p:spPr>
          <a:xfrm>
            <a:off x="29394" y="-15048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Основные проблемы при регистрации IDN-домена</a:t>
            </a:r>
          </a:p>
        </p:txBody>
      </p:sp>
      <p:sp>
        <p:nvSpPr>
          <p:cNvPr id="698" name="Google Shape;698;p62"/>
          <p:cNvSpPr txBox="1"/>
          <p:nvPr/>
        </p:nvSpPr>
        <p:spPr>
          <a:xfrm>
            <a:off x="160900" y="633050"/>
            <a:ext cx="8837700" cy="413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Ограниченная поддержка регистраторами.</a:t>
            </a:r>
          </a:p>
          <a:p>
            <a:pPr marL="45720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Не все регистраторы предлагают регистрацию IDN-доменов.</a:t>
            </a:r>
          </a:p>
          <a:p>
            <a:pPr marL="45720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Даже если регистраторы предлагают регистрацию IDN-домена, они могут поддерживать только часть алфавитов (например, IDN на латинице, но не на арабском, деванагари или китайском языках).</a:t>
            </a:r>
          </a:p>
          <a:p>
            <a:pPr marL="45720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Несоответствие между языками, поддерживаемыми регистратурами TLD, и языками, поддерживаемыми регистратором, приводит к блокировке регистрации.</a:t>
            </a:r>
          </a:p>
          <a:p>
            <a:pPr marL="228600" lvl="0" indent="-2286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Несовместимость поддержки языков и алфавитов.</a:t>
            </a:r>
          </a:p>
          <a:p>
            <a:pPr marL="457200" marR="0" lvl="1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Регистратуры TLD могут поддерживать несколько алфавитов, но регистраторы могут разрешать только «популярные» алфавиты.</a:t>
            </a:r>
          </a:p>
          <a:p>
            <a:pPr marL="228600" lvl="0" indent="-2286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Сложность управления вариантами.</a:t>
            </a:r>
          </a:p>
          <a:p>
            <a:pPr marL="457200" lvl="1" indent="-2286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Некоторые алфавиты (арабский, китайский, хинди и т. д.) требуют учета вариантов:</a:t>
            </a:r>
          </a:p>
          <a:p>
            <a:pPr marL="685800" lvl="2" indent="-2286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-RU" sz="1600" dirty="0"/>
              <a:t>Некоторые символы могут выглядеть одинаково или иметь одно и то же значение.</a:t>
            </a:r>
          </a:p>
          <a:p>
            <a:pPr marL="685800" lvl="2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-RU" sz="1600" dirty="0"/>
              <a:t>Регистратуры определяют правила для вариантов, но их должны внедрять регистраторы.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3"/>
          <p:cNvSpPr txBox="1"/>
          <p:nvPr/>
        </p:nvSpPr>
        <p:spPr>
          <a:xfrm>
            <a:off x="29394" y="-6339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Наши IDN в День UA 2026</a:t>
            </a:r>
          </a:p>
        </p:txBody>
      </p:sp>
      <p:sp>
        <p:nvSpPr>
          <p:cNvPr id="2" name="Google Shape;704;p63">
            <a:extLst>
              <a:ext uri="{FF2B5EF4-FFF2-40B4-BE49-F238E27FC236}">
                <a16:creationId xmlns:a16="http://schemas.microsoft.com/office/drawing/2014/main" id="{DC51CF03-8050-002F-39C2-88E02C3B66A2}"/>
              </a:ext>
            </a:extLst>
          </p:cNvPr>
          <p:cNvSpPr txBox="1"/>
          <p:nvPr/>
        </p:nvSpPr>
        <p:spPr>
          <a:xfrm>
            <a:off x="153150" y="2007875"/>
            <a:ext cx="8837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Note to the Event Host:</a:t>
            </a:r>
            <a:endParaRPr sz="1800" i="1" dirty="0">
              <a:highlight>
                <a:srgbClr val="FFFF00"/>
              </a:highlight>
            </a:endParaRPr>
          </a:p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Type your IDN here</a:t>
            </a:r>
            <a:endParaRPr sz="1800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"/>
          <p:cNvSpPr txBox="1"/>
          <p:nvPr/>
        </p:nvSpPr>
        <p:spPr>
          <a:xfrm>
            <a:off x="29394" y="-6339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Демонстрация внедрения UA</a:t>
            </a:r>
          </a:p>
        </p:txBody>
      </p:sp>
      <p:sp>
        <p:nvSpPr>
          <p:cNvPr id="2" name="Google Shape;710;p64">
            <a:extLst>
              <a:ext uri="{FF2B5EF4-FFF2-40B4-BE49-F238E27FC236}">
                <a16:creationId xmlns:a16="http://schemas.microsoft.com/office/drawing/2014/main" id="{66027BAC-6379-C7F1-3347-E5ABA2F8B413}"/>
              </a:ext>
            </a:extLst>
          </p:cNvPr>
          <p:cNvSpPr txBox="1"/>
          <p:nvPr/>
        </p:nvSpPr>
        <p:spPr>
          <a:xfrm>
            <a:off x="153150" y="2007875"/>
            <a:ext cx="88377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Note to the Event Host:</a:t>
            </a:r>
            <a:br>
              <a:rPr lang="en-US" sz="1800" i="1" dirty="0">
                <a:highlight>
                  <a:srgbClr val="FFFF00"/>
                </a:highlight>
              </a:rPr>
            </a:br>
            <a:br>
              <a:rPr lang="en-US" sz="1800" i="1" dirty="0">
                <a:highlight>
                  <a:srgbClr val="FFFF00"/>
                </a:highlight>
              </a:rPr>
            </a:br>
            <a:r>
              <a:rPr lang="en-US" sz="1800" i="1" dirty="0">
                <a:highlight>
                  <a:srgbClr val="FFFF00"/>
                </a:highlight>
              </a:rPr>
              <a:t>Placeholder for Online Demo or Screenshots.</a:t>
            </a:r>
            <a:endParaRPr sz="1800" i="1" dirty="0">
              <a:highlight>
                <a:srgbClr val="FFFF00"/>
              </a:highlight>
            </a:endParaRPr>
          </a:p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highlight>
                <a:srgbClr val="FFFF00"/>
              </a:highlight>
            </a:endParaRPr>
          </a:p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Showcase your webform that accepts the sample internationalized email addresses.</a:t>
            </a:r>
            <a:endParaRPr sz="1800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5"/>
          <p:cNvSpPr txBox="1"/>
          <p:nvPr/>
        </p:nvSpPr>
        <p:spPr>
          <a:xfrm>
            <a:off x="29394" y="-6339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Демонстрация внедрения UA</a:t>
            </a:r>
          </a:p>
        </p:txBody>
      </p:sp>
      <p:sp>
        <p:nvSpPr>
          <p:cNvPr id="2" name="Google Shape;716;p65">
            <a:extLst>
              <a:ext uri="{FF2B5EF4-FFF2-40B4-BE49-F238E27FC236}">
                <a16:creationId xmlns:a16="http://schemas.microsoft.com/office/drawing/2014/main" id="{778E86D7-8F01-917E-E771-19BFAD03B28D}"/>
              </a:ext>
            </a:extLst>
          </p:cNvPr>
          <p:cNvSpPr txBox="1"/>
          <p:nvPr/>
        </p:nvSpPr>
        <p:spPr>
          <a:xfrm>
            <a:off x="153150" y="2007875"/>
            <a:ext cx="88377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highlight>
                  <a:srgbClr val="FFFF00"/>
                </a:highlight>
              </a:rPr>
              <a:t>Note to the Event Host:</a:t>
            </a:r>
            <a:br>
              <a:rPr lang="en-US" sz="1800" i="1">
                <a:highlight>
                  <a:srgbClr val="FFFF00"/>
                </a:highlight>
              </a:rPr>
            </a:br>
            <a:br>
              <a:rPr lang="en-US" sz="1800" i="1">
                <a:highlight>
                  <a:srgbClr val="FFFF00"/>
                </a:highlight>
              </a:rPr>
            </a:br>
            <a:r>
              <a:rPr lang="en-US" sz="1800" i="1">
                <a:highlight>
                  <a:srgbClr val="FFFF00"/>
                </a:highlight>
              </a:rPr>
              <a:t>Placeholder for Online Demo or Screenshots.</a:t>
            </a:r>
            <a:endParaRPr sz="1800" i="1">
              <a:highlight>
                <a:srgbClr val="FFFF00"/>
              </a:highlight>
            </a:endParaRPr>
          </a:p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highlight>
                <a:srgbClr val="FFFF00"/>
              </a:highlight>
            </a:endParaRPr>
          </a:p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highlight>
                  <a:srgbClr val="FFFF00"/>
                </a:highlight>
              </a:rPr>
              <a:t>Showcase your webform that accepts the sample internationalized email addresses.</a:t>
            </a:r>
            <a:endParaRPr sz="1800" i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6"/>
          <p:cNvSpPr txBox="1"/>
          <p:nvPr/>
        </p:nvSpPr>
        <p:spPr>
          <a:xfrm>
            <a:off x="29394" y="-15048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Основные проблемы</a:t>
            </a:r>
          </a:p>
        </p:txBody>
      </p:sp>
      <p:sp>
        <p:nvSpPr>
          <p:cNvPr id="2" name="Google Shape;722;p66">
            <a:extLst>
              <a:ext uri="{FF2B5EF4-FFF2-40B4-BE49-F238E27FC236}">
                <a16:creationId xmlns:a16="http://schemas.microsoft.com/office/drawing/2014/main" id="{5652ED4B-BCCD-81FF-9EC5-AD7AAF8800DD}"/>
              </a:ext>
            </a:extLst>
          </p:cNvPr>
          <p:cNvSpPr txBox="1"/>
          <p:nvPr/>
        </p:nvSpPr>
        <p:spPr>
          <a:xfrm>
            <a:off x="153150" y="2007875"/>
            <a:ext cx="88377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Note to the Event Host:</a:t>
            </a:r>
            <a:br>
              <a:rPr lang="en-US" sz="1800" i="1" dirty="0">
                <a:highlight>
                  <a:srgbClr val="FFFF00"/>
                </a:highlight>
              </a:rPr>
            </a:br>
            <a:br>
              <a:rPr lang="en-US" sz="1800" i="1" dirty="0">
                <a:highlight>
                  <a:srgbClr val="FFFF00"/>
                </a:highlight>
              </a:rPr>
            </a:br>
            <a:r>
              <a:rPr lang="en-US" sz="1800" i="1" dirty="0">
                <a:highlight>
                  <a:srgbClr val="FFFF00"/>
                </a:highlight>
              </a:rPr>
              <a:t>Add the key challenges you faced during the UA adoption.</a:t>
            </a:r>
            <a:endParaRPr sz="1800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7"/>
          <p:cNvSpPr txBox="1"/>
          <p:nvPr/>
        </p:nvSpPr>
        <p:spPr>
          <a:xfrm>
            <a:off x="29394" y="-15048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Основные моменты</a:t>
            </a:r>
          </a:p>
        </p:txBody>
      </p:sp>
      <p:sp>
        <p:nvSpPr>
          <p:cNvPr id="2" name="Google Shape;728;p67">
            <a:extLst>
              <a:ext uri="{FF2B5EF4-FFF2-40B4-BE49-F238E27FC236}">
                <a16:creationId xmlns:a16="http://schemas.microsoft.com/office/drawing/2014/main" id="{4417E651-8906-DE13-CD02-CF907A4D093D}"/>
              </a:ext>
            </a:extLst>
          </p:cNvPr>
          <p:cNvSpPr txBox="1"/>
          <p:nvPr/>
        </p:nvSpPr>
        <p:spPr>
          <a:xfrm>
            <a:off x="153150" y="2007875"/>
            <a:ext cx="88377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Note to the Event Host:</a:t>
            </a:r>
            <a:br>
              <a:rPr lang="en-US" sz="1800" i="1" dirty="0">
                <a:highlight>
                  <a:srgbClr val="FFFF00"/>
                </a:highlight>
              </a:rPr>
            </a:br>
            <a:br>
              <a:rPr lang="en-US" sz="1800" i="1" dirty="0">
                <a:highlight>
                  <a:srgbClr val="FFFF00"/>
                </a:highlight>
              </a:rPr>
            </a:br>
            <a:r>
              <a:rPr lang="en-US" sz="1800" i="1" dirty="0">
                <a:highlight>
                  <a:srgbClr val="FFFF00"/>
                </a:highlight>
              </a:rPr>
              <a:t>Add lessons learned, details on how you overcame the challenges, what advice you suggest the others who are interested in UA adoption.</a:t>
            </a:r>
            <a:endParaRPr sz="1800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"/>
          <p:cNvSpPr txBox="1"/>
          <p:nvPr/>
        </p:nvSpPr>
        <p:spPr>
          <a:xfrm>
            <a:off x="376800" y="714687"/>
            <a:ext cx="8584320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Интернационализированные доменные имена (IDN), алфавиты, языки и связанные с ними примеры, используемые в данной презентации и/или демонстрации, приведены исключительно в иллюстративных и демонстрационных целях и не являются техническими рекомендациями.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Любые технические действия, конфигурации или примеры носят общий характер. Любые упоминания конкретных регистратур, регистраторов, поставщиков услуг или других сторонних организаций носят исключительно случайный характер и не являются выражением поддержки, подтверждением аффилированности, спонсорства, одобрения или рекомендации любого рода.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Все товарные знаки, наименования и примеры остаются собственностью соответствующих владельцев.</a:t>
            </a:r>
          </a:p>
        </p:txBody>
      </p:sp>
      <p:sp>
        <p:nvSpPr>
          <p:cNvPr id="588" name="Google Shape;588;p49"/>
          <p:cNvSpPr txBox="1"/>
          <p:nvPr/>
        </p:nvSpPr>
        <p:spPr>
          <a:xfrm>
            <a:off x="65942" y="-13173"/>
            <a:ext cx="800690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lt1"/>
                </a:solidFill>
              </a:rPr>
              <a:t>Отказ от ответственности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8"/>
          <p:cNvSpPr txBox="1"/>
          <p:nvPr/>
        </p:nvSpPr>
        <p:spPr>
          <a:xfrm>
            <a:off x="29394" y="-6339"/>
            <a:ext cx="8837700" cy="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Призыв к действию</a:t>
            </a:r>
          </a:p>
        </p:txBody>
      </p:sp>
      <p:sp>
        <p:nvSpPr>
          <p:cNvPr id="2" name="Google Shape;734;p68">
            <a:extLst>
              <a:ext uri="{FF2B5EF4-FFF2-40B4-BE49-F238E27FC236}">
                <a16:creationId xmlns:a16="http://schemas.microsoft.com/office/drawing/2014/main" id="{257C9ADF-38C5-F7F7-E586-F9644F439A8F}"/>
              </a:ext>
            </a:extLst>
          </p:cNvPr>
          <p:cNvSpPr txBox="1"/>
          <p:nvPr/>
        </p:nvSpPr>
        <p:spPr>
          <a:xfrm>
            <a:off x="153150" y="2007875"/>
            <a:ext cx="8837700" cy="2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Suggestion to the Event Host:</a:t>
            </a:r>
            <a:br>
              <a:rPr lang="en-US" sz="1800" i="1" dirty="0">
                <a:highlight>
                  <a:srgbClr val="FFFF00"/>
                </a:highlight>
              </a:rPr>
            </a:br>
            <a:endParaRPr sz="1800" i="1" dirty="0">
              <a:highlight>
                <a:srgbClr val="FFFF00"/>
              </a:highlight>
            </a:endParaRPr>
          </a:p>
          <a:p>
            <a:pPr marL="45720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highlight>
                  <a:srgbClr val="FFFF00"/>
                </a:highlight>
              </a:rPr>
              <a:t>First, create internationalized email addresses for the audience to experience it in well known websites in your country. You may wish to identify a good list for them to start with. </a:t>
            </a:r>
            <a:br>
              <a:rPr lang="en-US" sz="1800" i="1" dirty="0">
                <a:highlight>
                  <a:srgbClr val="FFFF00"/>
                </a:highlight>
              </a:rPr>
            </a:br>
            <a:br>
              <a:rPr lang="en-US" sz="1800" i="1" dirty="0">
                <a:highlight>
                  <a:srgbClr val="FFFF00"/>
                </a:highlight>
              </a:rPr>
            </a:br>
            <a:r>
              <a:rPr lang="en-US" sz="1800" i="1" dirty="0">
                <a:highlight>
                  <a:srgbClr val="FFFF00"/>
                </a:highlight>
              </a:rPr>
              <a:t>Then ask the audience to use their new  internationalized email address to test those websites and report issues to website owners.</a:t>
            </a:r>
            <a:endParaRPr sz="1800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3"/>
          <p:cNvSpPr txBox="1"/>
          <p:nvPr/>
        </p:nvSpPr>
        <p:spPr>
          <a:xfrm>
            <a:off x="300275" y="1908658"/>
            <a:ext cx="8248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dirty="0">
                <a:solidFill>
                  <a:schemeClr val="lt1"/>
                </a:solidFill>
              </a:rPr>
              <a:t>Обеспечение готовности сайтов к UA в Drupal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84"/>
          <p:cNvSpPr/>
          <p:nvPr/>
        </p:nvSpPr>
        <p:spPr>
          <a:xfrm>
            <a:off x="29564" y="0"/>
            <a:ext cx="530008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Программное обеспечение</a:t>
            </a:r>
          </a:p>
        </p:txBody>
      </p:sp>
      <p:sp>
        <p:nvSpPr>
          <p:cNvPr id="857" name="Google Shape;857;p84"/>
          <p:cNvSpPr txBox="1"/>
          <p:nvPr/>
        </p:nvSpPr>
        <p:spPr>
          <a:xfrm>
            <a:off x="324000" y="949550"/>
            <a:ext cx="8496000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Операционная система: Ubuntu 24.04.3 LTS (предустановленаная).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На сервере будут настроены Nginx, PHP и необходимые расширения PHP для поддержки Drupal и функций интернационализации.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Версия Nginx: nginx/1.24.0 (Ubuntu).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Версия PHP:  Zend Engine v4.3.6 с Zend OPcache v8.3.6.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MySQL Ver. 8.0.44-) ubuntu0.24.04.2 для Linux (x86_64).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Drupal: 11.2.10.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Версия Symfony: v7.3.5.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85"/>
          <p:cNvSpPr/>
          <p:nvPr/>
        </p:nvSpPr>
        <p:spPr>
          <a:xfrm>
            <a:off x="142021" y="22122"/>
            <a:ext cx="395971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Записи DNS</a:t>
            </a:r>
          </a:p>
        </p:txBody>
      </p:sp>
      <p:sp>
        <p:nvSpPr>
          <p:cNvPr id="863" name="Google Shape;863;p85"/>
          <p:cNvSpPr txBox="1"/>
          <p:nvPr/>
        </p:nvSpPr>
        <p:spPr>
          <a:xfrm>
            <a:off x="254200" y="940200"/>
            <a:ext cx="8637251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Для обработки IDN в DNS требуется Punycode (например, xn--uorr18aoubup188n.xn--io0a7i).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При разрешении DNS всегда используется Punycode, даже если пользователям отображается Unicode.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Во всех записях DNS (A, AAAA, MX, TXT, CNAME) должен использоваться Punycode.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Особенности DNS для EAI: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Для MX, SPF, DKIM и DMARC необходимо использовать домены Punycode.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EAI поддерживает Unicode в локальной части, но для DNS домен должен быть представлен в формате Punycode.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6"/>
          <p:cNvSpPr/>
          <p:nvPr/>
        </p:nvSpPr>
        <p:spPr>
          <a:xfrm>
            <a:off x="142021" y="22122"/>
            <a:ext cx="368974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Сертификаты SSL</a:t>
            </a:r>
          </a:p>
        </p:txBody>
      </p:sp>
      <p:sp>
        <p:nvSpPr>
          <p:cNvPr id="869" name="Google Shape;869;p86"/>
          <p:cNvSpPr txBox="1"/>
          <p:nvPr/>
        </p:nvSpPr>
        <p:spPr>
          <a:xfrm>
            <a:off x="185550" y="909450"/>
            <a:ext cx="87729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Для SSL-сертификатов требуются IDN-домены в Punycode.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Пример: 普遍接受日.网络 → xn--uorr18aoubup188n.xn--io0a7i.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Некоторые CA ограничивают использование IDN из-за риска омографических атак.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Современные браузеры (Chrome, Firefox, Edge, Safari) поддерживают и безопасно отображают IDN в кодировке Unicode.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Веб-серверы должны использовать Punycode в виртуальных хостах и конфигурациях SSL.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Пример Certbot:</a:t>
            </a:r>
          </a:p>
          <a:p>
            <a:pPr marL="45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/>
                </a:solidFill>
              </a:rPr>
              <a:t># certbot --nginx -d xn--uorr18aoubup188n.xn--io0a7i -d www.xn--uorr18aoubup188n.xn--io0a7i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87"/>
          <p:cNvSpPr/>
          <p:nvPr/>
        </p:nvSpPr>
        <p:spPr>
          <a:xfrm>
            <a:off x="142026" y="22125"/>
            <a:ext cx="712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Изменения </a:t>
            </a:r>
            <a:r>
              <a:rPr lang="ru-RU" sz="2400" b="1" dirty="0">
                <a:solidFill>
                  <a:schemeClr val="lt1"/>
                </a:solidFill>
              </a:rPr>
              <a:t>в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конфигурации </a:t>
            </a:r>
            <a:r>
              <a:rPr lang="ru-RU" sz="2400" b="1" dirty="0">
                <a:solidFill>
                  <a:schemeClr val="lt1"/>
                </a:solidFill>
              </a:rPr>
              <a:t>веб-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сер</a:t>
            </a:r>
            <a:r>
              <a:rPr lang="ru-RU" sz="2400" b="1" dirty="0">
                <a:solidFill>
                  <a:schemeClr val="lt1"/>
                </a:solidFill>
              </a:rPr>
              <a:t>вер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</a:p>
        </p:txBody>
      </p:sp>
      <p:sp>
        <p:nvSpPr>
          <p:cNvPr id="876" name="Google Shape;876;p87"/>
          <p:cNvSpPr/>
          <p:nvPr/>
        </p:nvSpPr>
        <p:spPr>
          <a:xfrm>
            <a:off x="235156" y="678344"/>
            <a:ext cx="840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Используйте Punycode в блоках серверов / виртуальных хостах веб-серверов: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Пример: Nginx.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Отредактируйте файл конфигурации (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/etc/nginx/sites-available/drupal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99066-3EFE-EA6E-3644-4D95E7D3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0" y="1601674"/>
            <a:ext cx="7772400" cy="29058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8"/>
          <p:cNvSpPr/>
          <p:nvPr/>
        </p:nvSpPr>
        <p:spPr>
          <a:xfrm>
            <a:off x="142021" y="22122"/>
            <a:ext cx="86789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Настройка</a:t>
            </a:r>
            <a:r>
              <a:rPr lang="ru-RU" sz="2400" b="1" dirty="0">
                <a:solidFill>
                  <a:schemeClr val="lt1"/>
                </a:solidFill>
              </a:rPr>
              <a:t> интернационализации PHP и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базы данных</a:t>
            </a:r>
          </a:p>
        </p:txBody>
      </p:sp>
      <p:sp>
        <p:nvSpPr>
          <p:cNvPr id="882" name="Google Shape;882;p88"/>
          <p:cNvSpPr/>
          <p:nvPr/>
        </p:nvSpPr>
        <p:spPr>
          <a:xfrm>
            <a:off x="210900" y="711840"/>
            <a:ext cx="8541214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Установите и активируйте расширение PHP 8.3 intl для поддержки Unicode и интернационализации.</a:t>
            </a:r>
          </a:p>
          <a:p>
            <a:pPr marL="4572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/>
                </a:solidFill>
              </a:rPr>
              <a:t>#sudo apt install php-mbstring</a:t>
            </a:r>
          </a:p>
          <a:p>
            <a:pPr marL="4572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#sudo apt install php8.3-intl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Расширение intl (на основе ICU) обеспечивает обработку IDN, учет региональных настроек и выполнение таких функций, как idn_to_ascii().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Настройте базу данных на использование utf8mb4 для полной поддержки Unicode.</a:t>
            </a:r>
          </a:p>
          <a:p>
            <a:pPr marL="4572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CREATE DATABASE имя_базы_данных CHARACTER SET utf8mb4 COLLATE utf8mb4_unicode_ci;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Правильная настройка Unicode в PHP и базе данных имеет решающее значение для многоязычного контента, а также интернационализированных доменов и электронной почты.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9"/>
          <p:cNvSpPr/>
          <p:nvPr/>
        </p:nvSpPr>
        <p:spPr>
          <a:xfrm>
            <a:off x="142022" y="22122"/>
            <a:ext cx="394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Готовность IDN Drupal</a:t>
            </a:r>
          </a:p>
        </p:txBody>
      </p:sp>
      <p:sp>
        <p:nvSpPr>
          <p:cNvPr id="888" name="Google Shape;888;p89"/>
          <p:cNvSpPr/>
          <p:nvPr/>
        </p:nvSpPr>
        <p:spPr>
          <a:xfrm>
            <a:off x="252100" y="928825"/>
            <a:ext cx="8317134" cy="3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Drupal поддерживает IDN с использованием ввода Unicode.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Домены преобразуются в Punycode внутри системы для DNS и передачи.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Основано на обработке IDNA в PHP (не требуются специальные библиотеки для Drupal).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Совместимость с современными браузерами, DNS и SSL-сертификатами.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Полная совместимость с UTF-8 для контента, URL-адресов и пользовательского ввода.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Конфигурация хостинга, DNS и SSL должна поддерживать IDN.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0"/>
          <p:cNvSpPr/>
          <p:nvPr/>
        </p:nvSpPr>
        <p:spPr>
          <a:xfrm>
            <a:off x="142022" y="22122"/>
            <a:ext cx="391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Готовность EAI Drupal</a:t>
            </a:r>
          </a:p>
        </p:txBody>
      </p:sp>
      <p:sp>
        <p:nvSpPr>
          <p:cNvPr id="894" name="Google Shape;894;p90"/>
          <p:cNvSpPr/>
          <p:nvPr/>
        </p:nvSpPr>
        <p:spPr>
          <a:xfrm>
            <a:off x="234350" y="939133"/>
            <a:ext cx="8909650" cy="3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Drupal позволяет вводить электронные письма в формате Unicode на уровне приложения.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Проверку электронной почты можно настроить таким образом, чтобы разрешить использование символов, не входящих в набор ASCII.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Помимо обновленной логики проверки, никаких изменений в ядре Drupal не требуется.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Полная поддержка EAI зависит от почтовых серверов, поддерживающих SMTPUTF8.</a:t>
            </a: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Почтовые библиотеки не должны навязывать ограничения, предусматривающие использование в электронной почте только символов ASCII.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1"/>
          <p:cNvSpPr/>
          <p:nvPr/>
        </p:nvSpPr>
        <p:spPr>
          <a:xfrm>
            <a:off x="249499" y="753276"/>
            <a:ext cx="8537449" cy="3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Drupal построен на основе фреймворка Symfony и использует компоненты Symfony для обработки HTTP, внедрения зависимостей и доставки электронной почты.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 модуль Symfony Mailer установлен и включен, Drupal передает всю исходящую почту модулю Symfony Mailer через API почты Drupal.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Drupal пользовательские формы создаются с помощью метода buildForm(). Элемент email по умолчанию обеспечивает проверку только на соответствие ASCII.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изменить его на текстовое поле, форма сможет принимать ввод в кодировке UTF-8, что обеспечит поддержку почтовых ящиков с именами в кодировке UTF-8 и IDN-доменов. Однако проверка должна выполняться явным образом в серверной логике формы.</a:t>
            </a:r>
          </a:p>
        </p:txBody>
      </p:sp>
      <p:sp>
        <p:nvSpPr>
          <p:cNvPr id="900" name="Google Shape;900;p91"/>
          <p:cNvSpPr/>
          <p:nvPr/>
        </p:nvSpPr>
        <p:spPr>
          <a:xfrm>
            <a:off x="142021" y="48249"/>
            <a:ext cx="889747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интернационализации адреса электронной почты (EAI)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/>
          <p:nvPr/>
        </p:nvSpPr>
        <p:spPr>
          <a:xfrm>
            <a:off x="55750" y="-39566"/>
            <a:ext cx="6393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Повестка дня</a:t>
            </a:r>
          </a:p>
        </p:txBody>
      </p:sp>
      <p:pic>
        <p:nvPicPr>
          <p:cNvPr id="594" name="Google Shape;594;p50" title="RightImageSample.png"/>
          <p:cNvPicPr preferRelativeResize="0"/>
          <p:nvPr/>
        </p:nvPicPr>
        <p:blipFill rotWithShape="1">
          <a:blip r:embed="rId3">
            <a:alphaModFix/>
          </a:blip>
          <a:srcRect l="4511" r="4365" b="1010"/>
          <a:stretch/>
        </p:blipFill>
        <p:spPr>
          <a:xfrm>
            <a:off x="5562875" y="546000"/>
            <a:ext cx="3581124" cy="423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5" name="Google Shape;595;p50"/>
          <p:cNvGraphicFramePr/>
          <p:nvPr>
            <p:extLst>
              <p:ext uri="{D42A27DB-BD31-4B8C-83A1-F6EECF244321}">
                <p14:modId xmlns:p14="http://schemas.microsoft.com/office/powerpoint/2010/main" val="1242235185"/>
              </p:ext>
            </p:extLst>
          </p:nvPr>
        </p:nvGraphicFramePr>
        <p:xfrm>
          <a:off x="157867" y="685505"/>
          <a:ext cx="5200925" cy="3870810"/>
        </p:xfrm>
        <a:graphic>
          <a:graphicData uri="http://schemas.openxmlformats.org/drawingml/2006/table">
            <a:tbl>
              <a:tblPr>
                <a:noFill/>
                <a:tableStyleId>{9F9862D8-0F8B-4A9D-B05B-1E598579F37E}</a:tableStyleId>
              </a:tblPr>
              <a:tblGrid>
                <a:gridCol w="3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/>
                        <a:t>Описание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/>
                        <a:t>Продолжительность в минутах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Обзор особых требований к практике внедрения UA на Дне UA 2026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Регистрация интернационализированных </a:t>
                      </a:r>
                      <a:br>
                        <a:rPr lang="en-US" sz="1200" dirty="0"/>
                      </a:br>
                      <a:r>
                        <a:rPr lang="ru-RU" sz="1200" dirty="0"/>
                        <a:t>доменных имен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Призыв к действию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15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Обеспечение готовности </a:t>
                      </a:r>
                      <a:br>
                        <a:rPr lang="en-US" sz="1200" dirty="0"/>
                      </a:br>
                      <a:r>
                        <a:rPr lang="ru-RU" sz="1200" dirty="0"/>
                        <a:t>сайтов к UA в Drupal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30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Настройка и эксплуатация резидентного почтового сервера с поддержкой EAI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30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Вопросы и ответы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30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92"/>
          <p:cNvSpPr/>
          <p:nvPr/>
        </p:nvSpPr>
        <p:spPr>
          <a:xfrm>
            <a:off x="142021" y="39540"/>
            <a:ext cx="874942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интернационализации адреса электронной почты (EAI)</a:t>
            </a:r>
          </a:p>
        </p:txBody>
      </p:sp>
      <p:sp>
        <p:nvSpPr>
          <p:cNvPr id="906" name="Google Shape;906;p92"/>
          <p:cNvSpPr/>
          <p:nvPr/>
        </p:nvSpPr>
        <p:spPr>
          <a:xfrm>
            <a:off x="263979" y="685810"/>
            <a:ext cx="8449200" cy="3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HTML &lt;input type="email"&gt; на стороне браузера может отклонять UTF-8 в локальной части, поэтому для EAI используйте type="text".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Поля электронной почты объекта Drupal проверяются на стороне сервера с помощью валидатора Symfony. Поддержка Unicode для составления/отправки электронных писем обеспечивается Symfony Mime (7.2+).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Ядро Drupal использует валидатор Symfony, но для пользовательских форм может потребоваться переопределение или дополнительная проверка.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Используйте ограничение электронной почты Symfony в строгом режиме для надежной проверки адресов электронной почты в формате RFC.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Применяйте пользовательскую логику для полной обработки EAI, включая обработку IDNA2008 для доменов и проверку TLD.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93"/>
          <p:cNvSpPr/>
          <p:nvPr/>
        </p:nvSpPr>
        <p:spPr>
          <a:xfrm>
            <a:off x="49702" y="22122"/>
            <a:ext cx="564570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Проверка </a:t>
            </a:r>
            <a:r>
              <a:rPr lang="ru-RU" sz="2400" b="1" dirty="0">
                <a:solidFill>
                  <a:schemeClr val="lt1"/>
                </a:solidFill>
              </a:rPr>
              <a:t>вводимых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</a:p>
        </p:txBody>
      </p:sp>
      <p:sp>
        <p:nvSpPr>
          <p:cNvPr id="912" name="Google Shape;912;p93"/>
          <p:cNvSpPr/>
          <p:nvPr/>
        </p:nvSpPr>
        <p:spPr>
          <a:xfrm>
            <a:off x="142025" y="848774"/>
            <a:ext cx="87018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Проверка EAI перед сохранением в базе данных: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Для поддержки EAI проверяйте адреса электронной почты с помощью правил, учитывающих Unicode.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Нормализуйте вводные данные с помощью Unicode NFC для обеспечения согласованности.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Разделите адрес электронной почты на локальную часть и домен по символу @.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Преобразуйте домен в Punycode для проверки того, что это действительный IDN.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Проверяйте наличие смешанных наборов символов и проблем с Bidi, чтобы предотвратить омографические атаки.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sz="1600" dirty="0"/>
              <a:t>Проверьте, входит ли домен верхнего уровня в список, утвержденный ICANN.</a:t>
            </a:r>
          </a:p>
        </p:txBody>
      </p:sp>
      <p:sp>
        <p:nvSpPr>
          <p:cNvPr id="913" name="Google Shape;913;p93"/>
          <p:cNvSpPr/>
          <p:nvPr/>
        </p:nvSpPr>
        <p:spPr>
          <a:xfrm>
            <a:off x="376722" y="3804205"/>
            <a:ext cx="521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https://data.iana.org/TLD/tlds-alpha-by-domain.txt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4"/>
          <p:cNvSpPr/>
          <p:nvPr/>
        </p:nvSpPr>
        <p:spPr>
          <a:xfrm>
            <a:off x="49707" y="35313"/>
            <a:ext cx="37011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Сквозной</a:t>
            </a:r>
            <a:r>
              <a:rPr lang="ru-RU" sz="2400" b="1" dirty="0">
                <a:solidFill>
                  <a:schemeClr val="lt1"/>
                </a:solidFill>
              </a:rPr>
              <a:t>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sz="2400" b="1" dirty="0">
                <a:solidFill>
                  <a:schemeClr val="lt1"/>
                </a:solidFill>
              </a:rPr>
              <a:t>роцес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</a:p>
        </p:txBody>
      </p:sp>
      <p:sp>
        <p:nvSpPr>
          <p:cNvPr id="919" name="Google Shape;919;p94"/>
          <p:cNvSpPr/>
          <p:nvPr/>
        </p:nvSpPr>
        <p:spPr>
          <a:xfrm>
            <a:off x="347732" y="3107055"/>
            <a:ext cx="831600" cy="472200"/>
          </a:xfrm>
          <a:prstGeom prst="roundRect">
            <a:avLst>
              <a:gd name="adj" fmla="val 46707"/>
            </a:avLst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ru-RU" sz="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Ввод данных пользователем</a:t>
            </a:r>
          </a:p>
        </p:txBody>
      </p:sp>
      <p:sp>
        <p:nvSpPr>
          <p:cNvPr id="920" name="Google Shape;920;p94"/>
          <p:cNvSpPr/>
          <p:nvPr/>
        </p:nvSpPr>
        <p:spPr>
          <a:xfrm>
            <a:off x="1363982" y="3083361"/>
            <a:ext cx="1174800" cy="4722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Принимается пользовательский ввод UTF-8</a:t>
            </a:r>
          </a:p>
        </p:txBody>
      </p:sp>
      <p:sp>
        <p:nvSpPr>
          <p:cNvPr id="921" name="Google Shape;921;p94"/>
          <p:cNvSpPr/>
          <p:nvPr/>
        </p:nvSpPr>
        <p:spPr>
          <a:xfrm>
            <a:off x="3260474" y="3124014"/>
            <a:ext cx="914100" cy="438300"/>
          </a:xfrm>
          <a:prstGeom prst="rect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База данных</a:t>
            </a:r>
          </a:p>
        </p:txBody>
      </p:sp>
      <p:sp>
        <p:nvSpPr>
          <p:cNvPr id="922" name="Google Shape;922;p94"/>
          <p:cNvSpPr txBox="1"/>
          <p:nvPr/>
        </p:nvSpPr>
        <p:spPr>
          <a:xfrm>
            <a:off x="142022" y="2449244"/>
            <a:ext cx="17487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buildForm():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$form['email'] =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'#type' =&gt; 'textfield', …..</a:t>
            </a:r>
          </a:p>
        </p:txBody>
      </p:sp>
      <p:sp>
        <p:nvSpPr>
          <p:cNvPr id="923" name="Google Shape;923;p94"/>
          <p:cNvSpPr/>
          <p:nvPr/>
        </p:nvSpPr>
        <p:spPr>
          <a:xfrm>
            <a:off x="5137218" y="2039735"/>
            <a:ext cx="1881300" cy="4722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Сервис Drupal</a:t>
            </a:r>
          </a:p>
        </p:txBody>
      </p:sp>
      <p:sp>
        <p:nvSpPr>
          <p:cNvPr id="924" name="Google Shape;924;p94"/>
          <p:cNvSpPr/>
          <p:nvPr/>
        </p:nvSpPr>
        <p:spPr>
          <a:xfrm>
            <a:off x="7481303" y="2787847"/>
            <a:ext cx="1589400" cy="472200"/>
          </a:xfrm>
          <a:prstGeom prst="roundRect">
            <a:avLst>
              <a:gd name="adj" fmla="val 48376"/>
            </a:avLst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ru-RU" sz="10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SMTP (транспорт)</a:t>
            </a:r>
          </a:p>
        </p:txBody>
      </p:sp>
      <p:sp>
        <p:nvSpPr>
          <p:cNvPr id="925" name="Google Shape;925;p94"/>
          <p:cNvSpPr/>
          <p:nvPr/>
        </p:nvSpPr>
        <p:spPr>
          <a:xfrm>
            <a:off x="7481303" y="3306230"/>
            <a:ext cx="158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Почтовый сервер: SMTPUTF8</a:t>
            </a:r>
          </a:p>
        </p:txBody>
      </p:sp>
      <p:cxnSp>
        <p:nvCxnSpPr>
          <p:cNvPr id="926" name="Google Shape;926;p94"/>
          <p:cNvCxnSpPr>
            <a:endCxn id="920" idx="1"/>
          </p:cNvCxnSpPr>
          <p:nvPr/>
        </p:nvCxnSpPr>
        <p:spPr>
          <a:xfrm rot="10800000" flipH="1">
            <a:off x="1181582" y="3319461"/>
            <a:ext cx="182400" cy="120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27" name="Google Shape;927;p94"/>
          <p:cNvSpPr/>
          <p:nvPr/>
        </p:nvSpPr>
        <p:spPr>
          <a:xfrm>
            <a:off x="2594671" y="2039736"/>
            <a:ext cx="2245800" cy="472200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Symfony и IDNA, другой валидатор</a:t>
            </a:r>
          </a:p>
        </p:txBody>
      </p:sp>
      <p:cxnSp>
        <p:nvCxnSpPr>
          <p:cNvPr id="928" name="Google Shape;928;p94"/>
          <p:cNvCxnSpPr>
            <a:stCxn id="920" idx="0"/>
            <a:endCxn id="927" idx="1"/>
          </p:cNvCxnSpPr>
          <p:nvPr/>
        </p:nvCxnSpPr>
        <p:spPr>
          <a:xfrm rot="-5400000">
            <a:off x="1869182" y="2357961"/>
            <a:ext cx="807600" cy="643200"/>
          </a:xfrm>
          <a:prstGeom prst="bentConnector2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29" name="Google Shape;929;p94"/>
          <p:cNvCxnSpPr>
            <a:stCxn id="927" idx="2"/>
            <a:endCxn id="921" idx="0"/>
          </p:cNvCxnSpPr>
          <p:nvPr/>
        </p:nvCxnSpPr>
        <p:spPr>
          <a:xfrm>
            <a:off x="3717571" y="2511936"/>
            <a:ext cx="0" cy="61200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30" name="Google Shape;930;p94"/>
          <p:cNvCxnSpPr>
            <a:stCxn id="931" idx="2"/>
          </p:cNvCxnSpPr>
          <p:nvPr/>
        </p:nvCxnSpPr>
        <p:spPr>
          <a:xfrm flipH="1">
            <a:off x="8275964" y="2511935"/>
            <a:ext cx="3000" cy="27600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2" name="Google Shape;932;p94"/>
          <p:cNvSpPr/>
          <p:nvPr/>
        </p:nvSpPr>
        <p:spPr>
          <a:xfrm>
            <a:off x="4716661" y="1754029"/>
            <a:ext cx="2943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  <a:r>
              <a:rPr lang="ru-RU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Drupal</a:t>
            </a: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::</a:t>
            </a:r>
            <a:r>
              <a:rPr lang="ru-RU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('</a:t>
            </a:r>
            <a:r>
              <a:rPr lang="ru-RU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plugin.manager.mail</a:t>
            </a: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')-&gt;</a:t>
            </a:r>
            <a:r>
              <a:rPr lang="ru-RU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</a:t>
            </a: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</a:p>
        </p:txBody>
      </p:sp>
      <p:sp>
        <p:nvSpPr>
          <p:cNvPr id="933" name="Google Shape;933;p94"/>
          <p:cNvSpPr txBox="1"/>
          <p:nvPr/>
        </p:nvSpPr>
        <p:spPr>
          <a:xfrm>
            <a:off x="3224238" y="1635000"/>
            <a:ext cx="9503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Недействительный EAI</a:t>
            </a:r>
          </a:p>
        </p:txBody>
      </p:sp>
      <p:sp>
        <p:nvSpPr>
          <p:cNvPr id="934" name="Google Shape;934;p94"/>
          <p:cNvSpPr/>
          <p:nvPr/>
        </p:nvSpPr>
        <p:spPr>
          <a:xfrm>
            <a:off x="2747998" y="1131969"/>
            <a:ext cx="831600" cy="4722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Сообщение об ошибке</a:t>
            </a:r>
          </a:p>
        </p:txBody>
      </p:sp>
      <p:cxnSp>
        <p:nvCxnSpPr>
          <p:cNvPr id="935" name="Google Shape;935;p94"/>
          <p:cNvCxnSpPr/>
          <p:nvPr/>
        </p:nvCxnSpPr>
        <p:spPr>
          <a:xfrm rot="10800000">
            <a:off x="3163782" y="1628736"/>
            <a:ext cx="0" cy="41100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6" name="Google Shape;936;p94"/>
          <p:cNvSpPr txBox="1"/>
          <p:nvPr/>
        </p:nvSpPr>
        <p:spPr>
          <a:xfrm>
            <a:off x="2747998" y="2689114"/>
            <a:ext cx="913684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Действительный EAI</a:t>
            </a:r>
          </a:p>
        </p:txBody>
      </p:sp>
      <p:sp>
        <p:nvSpPr>
          <p:cNvPr id="931" name="Google Shape;931;p94"/>
          <p:cNvSpPr/>
          <p:nvPr/>
        </p:nvSpPr>
        <p:spPr>
          <a:xfrm>
            <a:off x="7625714" y="2039735"/>
            <a:ext cx="1306500" cy="4722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Symfony mailer</a:t>
            </a:r>
          </a:p>
        </p:txBody>
      </p:sp>
      <p:cxnSp>
        <p:nvCxnSpPr>
          <p:cNvPr id="937" name="Google Shape;937;p94"/>
          <p:cNvCxnSpPr>
            <a:stCxn id="923" idx="3"/>
            <a:endCxn id="931" idx="1"/>
          </p:cNvCxnSpPr>
          <p:nvPr/>
        </p:nvCxnSpPr>
        <p:spPr>
          <a:xfrm>
            <a:off x="7018518" y="2275835"/>
            <a:ext cx="607200" cy="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8" name="Google Shape;938;p94"/>
          <p:cNvSpPr/>
          <p:nvPr/>
        </p:nvSpPr>
        <p:spPr>
          <a:xfrm>
            <a:off x="3744356" y="2481033"/>
            <a:ext cx="1703311" cy="52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Режим ограничения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электронной почты: жесткий (UTF-8)</a:t>
            </a:r>
          </a:p>
        </p:txBody>
      </p:sp>
      <p:sp>
        <p:nvSpPr>
          <p:cNvPr id="939" name="Google Shape;939;p94"/>
          <p:cNvSpPr txBox="1"/>
          <p:nvPr/>
        </p:nvSpPr>
        <p:spPr>
          <a:xfrm>
            <a:off x="7767664" y="1777114"/>
            <a:ext cx="11782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Отправка почты</a:t>
            </a:r>
          </a:p>
        </p:txBody>
      </p:sp>
      <p:cxnSp>
        <p:nvCxnSpPr>
          <p:cNvPr id="940" name="Google Shape;940;p94"/>
          <p:cNvCxnSpPr>
            <a:stCxn id="921" idx="3"/>
            <a:endCxn id="923" idx="2"/>
          </p:cNvCxnSpPr>
          <p:nvPr/>
        </p:nvCxnSpPr>
        <p:spPr>
          <a:xfrm rot="10800000" flipH="1">
            <a:off x="4174574" y="2511864"/>
            <a:ext cx="1903200" cy="831300"/>
          </a:xfrm>
          <a:prstGeom prst="bentConnector2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5"/>
          <p:cNvSpPr txBox="1"/>
          <p:nvPr/>
        </p:nvSpPr>
        <p:spPr>
          <a:xfrm>
            <a:off x="300275" y="1908658"/>
            <a:ext cx="824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3000" b="1" dirty="0">
                <a:solidFill>
                  <a:schemeClr val="lt1"/>
                </a:solidFill>
              </a:rPr>
              <a:t>Поддержка EAI на почтовых серверах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96"/>
          <p:cNvSpPr/>
          <p:nvPr/>
        </p:nvSpPr>
        <p:spPr>
          <a:xfrm>
            <a:off x="1" y="0"/>
            <a:ext cx="8993528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Интернационализация адреса электронной почты (EAI) </a:t>
            </a:r>
          </a:p>
        </p:txBody>
      </p:sp>
      <p:sp>
        <p:nvSpPr>
          <p:cNvPr id="951" name="Google Shape;951;p96"/>
          <p:cNvSpPr txBox="1"/>
          <p:nvPr/>
        </p:nvSpPr>
        <p:spPr>
          <a:xfrm>
            <a:off x="208881" y="788701"/>
            <a:ext cx="78975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такое EAI?</a:t>
            </a:r>
          </a:p>
          <a:p>
            <a:pPr marL="914400" marR="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UTF8 для:</a:t>
            </a:r>
          </a:p>
          <a:p>
            <a:pPr marL="1371600" marR="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Имя почтового ящика (часть адреса перед символом @).</a:t>
            </a:r>
          </a:p>
          <a:p>
            <a:pPr marL="1371600" marR="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Доменное имя (часть адреса после символа @).</a:t>
            </a:r>
          </a:p>
          <a:p>
            <a: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не относится к EAI?</a:t>
            </a:r>
          </a:p>
          <a:p>
            <a:pPr marL="914400" marR="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UTF8 для следующих элементов:</a:t>
            </a:r>
          </a:p>
          <a:p>
            <a:pPr marL="1371600" marR="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Строка темы.</a:t>
            </a:r>
          </a:p>
          <a:p>
            <a:pPr marL="1371600" marR="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Комментарии к адресу.</a:t>
            </a:r>
          </a:p>
          <a:p>
            <a:pPr marL="1371600" marR="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Тело сообщения.</a:t>
            </a:r>
          </a:p>
          <a:p>
            <a:pPr marL="914400" marR="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всех этих элементов в обычной почте обеспечивается с помощью кодирования MIME.</a:t>
            </a:r>
          </a:p>
          <a:p>
            <a:pPr marL="914400" marR="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любых наборов символов, отличных от UTF-8.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7"/>
          <p:cNvSpPr/>
          <p:nvPr/>
        </p:nvSpPr>
        <p:spPr>
          <a:xfrm>
            <a:off x="0" y="0"/>
            <a:ext cx="7488819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</a:t>
            </a:r>
            <a:r>
              <a:rPr lang="ru-RU" sz="2400" b="1" dirty="0">
                <a:solidFill>
                  <a:schemeClr val="lt1"/>
                </a:solidFill>
              </a:rPr>
              <a:t> с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ообщений электронной почты</a:t>
            </a:r>
          </a:p>
        </p:txBody>
      </p:sp>
      <p:pic>
        <p:nvPicPr>
          <p:cNvPr id="957" name="Google Shape;957;p97"/>
          <p:cNvPicPr preferRelativeResize="0"/>
          <p:nvPr/>
        </p:nvPicPr>
        <p:blipFill rotWithShape="1">
          <a:blip r:embed="rId3">
            <a:alphaModFix/>
          </a:blip>
          <a:srcRect t="5231" r="21789" b="3152"/>
          <a:stretch/>
        </p:blipFill>
        <p:spPr>
          <a:xfrm>
            <a:off x="5325344" y="929246"/>
            <a:ext cx="3655370" cy="28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97"/>
          <p:cNvSpPr txBox="1"/>
          <p:nvPr/>
        </p:nvSpPr>
        <p:spPr>
          <a:xfrm>
            <a:off x="5641927" y="3959529"/>
            <a:ext cx="3240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ru-RU" b="0" i="0" strike="noStrike" cap="none" dirty="0">
                <a:latin typeface="Arial"/>
                <a:ea typeface="Arial"/>
                <a:cs typeface="Arial"/>
                <a:sym typeface="Arial"/>
              </a:rPr>
              <a:t>Подробнее см. в документе </a:t>
            </a:r>
            <a:br>
              <a:rPr lang="en-US" b="0" i="0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«EAI: техническое описание»</a:t>
            </a:r>
          </a:p>
        </p:txBody>
      </p:sp>
      <p:sp>
        <p:nvSpPr>
          <p:cNvPr id="959" name="Google Shape;959;p97"/>
          <p:cNvSpPr txBox="1"/>
          <p:nvPr/>
        </p:nvSpPr>
        <p:spPr>
          <a:xfrm>
            <a:off x="229725" y="609450"/>
            <a:ext cx="5383500" cy="398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975" marR="0" lvl="0" indent="-19050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300" b="1" dirty="0">
                <a:solidFill>
                  <a:srgbClr val="1155CC"/>
                </a:solidFill>
              </a:rPr>
              <a:t>Конверт:</a:t>
            </a:r>
            <a:r>
              <a:rPr lang="ru-RU" sz="1300" dirty="0"/>
              <a:t> информация о маршрутизации, используемая почтовыми серверами, включая адреса отправителя </a:t>
            </a:r>
            <a:br>
              <a:rPr lang="en-US" sz="1300" dirty="0"/>
            </a:br>
            <a:r>
              <a:rPr lang="ru-RU" sz="1300" dirty="0"/>
              <a:t>и получателя.</a:t>
            </a:r>
          </a:p>
          <a:p>
            <a:pPr marL="180975" marR="0" lvl="0" indent="-19050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300" b="1" dirty="0">
                <a:solidFill>
                  <a:srgbClr val="1155CC"/>
                </a:solidFill>
              </a:rPr>
              <a:t>Заголовок сообщения:</a:t>
            </a:r>
            <a:r>
              <a:rPr lang="ru-RU" sz="1300" dirty="0"/>
              <a:t> стандартные поля, которые идентифицируют отправителя, получателя, тему и другие метаданные.</a:t>
            </a:r>
          </a:p>
          <a:p>
            <a:pPr marL="180975" marR="0" lvl="0" indent="-19050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300" b="1" dirty="0">
                <a:solidFill>
                  <a:srgbClr val="1155CC"/>
                </a:solidFill>
              </a:rPr>
              <a:t>Текст сообщения</a:t>
            </a:r>
            <a:r>
              <a:rPr lang="ru-RU" sz="1300" dirty="0">
                <a:solidFill>
                  <a:srgbClr val="1155CC"/>
                </a:solidFill>
              </a:rPr>
              <a:t>:</a:t>
            </a:r>
            <a:r>
              <a:rPr lang="ru-RU" sz="1300" dirty="0"/>
              <a:t> содержание электронного письма, </a:t>
            </a:r>
            <a:br>
              <a:rPr lang="en-US" sz="1300" dirty="0"/>
            </a:br>
            <a:r>
              <a:rPr lang="ru-RU" sz="1300" dirty="0"/>
              <a:t>которое может быть представлено в виде простого текста </a:t>
            </a:r>
            <a:br>
              <a:rPr lang="en-US" sz="1300" dirty="0"/>
            </a:br>
            <a:r>
              <a:rPr lang="ru-RU" sz="1300" dirty="0"/>
              <a:t>или в формате MIME.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/>
              <a:t>Конверт предназначен для серверов, заголовок — для почтовых клиентов, а текст — для пользователя.</a:t>
            </a:r>
          </a:p>
          <a:p>
            <a:pPr marL="180975" lvl="0" indent="-19050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300" dirty="0"/>
              <a:t>Для поддержки EAI все почтовые агенты должны быть оптимизированы для работы с кодировкой UTF-8 Unicode.</a:t>
            </a:r>
          </a:p>
          <a:p>
            <a:pPr marL="180975" lvl="0" indent="-19050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300" dirty="0"/>
              <a:t>Это касается не только текста сообщения, но также заголовков и адресов конверта.</a:t>
            </a:r>
          </a:p>
          <a:p>
            <a:pPr marL="180975" lvl="0" indent="-19050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300" dirty="0"/>
              <a:t>Без поддержки UTF-8 во всех компонентах интернационализированные адреса электронной почты не смогут функционировать надежно.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8"/>
          <p:cNvSpPr/>
          <p:nvPr/>
        </p:nvSpPr>
        <p:spPr>
          <a:xfrm>
            <a:off x="43385" y="0"/>
            <a:ext cx="69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Компоненты системы электронной почты</a:t>
            </a:r>
          </a:p>
        </p:txBody>
      </p:sp>
      <p:grpSp>
        <p:nvGrpSpPr>
          <p:cNvPr id="965" name="Google Shape;965;p98"/>
          <p:cNvGrpSpPr/>
          <p:nvPr/>
        </p:nvGrpSpPr>
        <p:grpSpPr>
          <a:xfrm>
            <a:off x="5800747" y="638056"/>
            <a:ext cx="3251813" cy="3323682"/>
            <a:chOff x="6096000" y="695436"/>
            <a:chExt cx="5881377" cy="5411400"/>
          </a:xfrm>
        </p:grpSpPr>
        <p:sp>
          <p:nvSpPr>
            <p:cNvPr id="966" name="Google Shape;966;p98"/>
            <p:cNvSpPr/>
            <p:nvPr/>
          </p:nvSpPr>
          <p:spPr>
            <a:xfrm>
              <a:off x="6096000" y="695436"/>
              <a:ext cx="5427900" cy="541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8850" tIns="49400" rIns="98850" bIns="49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7"/>
                <a:buFont typeface="Arial"/>
                <a:buNone/>
              </a:pPr>
              <a:endParaRPr sz="129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7" name="Google Shape;967;p98" descr="Smart Phone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21437" y="442243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8" name="Google Shape;968;p98" descr="Serve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15087" y="238835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98" descr="Serve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62775" y="239769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98" descr="Serve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47802" y="239639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p98" descr="Serve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54134" y="442243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98" descr="Database outlin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1852" y="44317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Google Shape;973;p98"/>
            <p:cNvSpPr txBox="1"/>
            <p:nvPr/>
          </p:nvSpPr>
          <p:spPr>
            <a:xfrm>
              <a:off x="7975597" y="5356108"/>
              <a:ext cx="1502100" cy="67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Хранилище электронной почты</a:t>
              </a:r>
            </a:p>
          </p:txBody>
        </p:sp>
        <p:sp>
          <p:nvSpPr>
            <p:cNvPr id="974" name="Google Shape;974;p98"/>
            <p:cNvSpPr txBox="1"/>
            <p:nvPr/>
          </p:nvSpPr>
          <p:spPr>
            <a:xfrm>
              <a:off x="9739112" y="5377819"/>
              <a:ext cx="1784701" cy="45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Приложение MUA для смартфонов</a:t>
              </a:r>
            </a:p>
          </p:txBody>
        </p:sp>
        <p:sp>
          <p:nvSpPr>
            <p:cNvPr id="975" name="Google Shape;975;p98"/>
            <p:cNvSpPr txBox="1"/>
            <p:nvPr/>
          </p:nvSpPr>
          <p:spPr>
            <a:xfrm>
              <a:off x="9827646" y="3270094"/>
              <a:ext cx="1502100" cy="45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MSA для отправителя</a:t>
              </a:r>
            </a:p>
          </p:txBody>
        </p:sp>
        <p:sp>
          <p:nvSpPr>
            <p:cNvPr id="976" name="Google Shape;976;p98"/>
            <p:cNvSpPr txBox="1"/>
            <p:nvPr/>
          </p:nvSpPr>
          <p:spPr>
            <a:xfrm>
              <a:off x="7966067" y="3302753"/>
              <a:ext cx="1502100" cy="45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MTA для отправителя</a:t>
              </a:r>
            </a:p>
          </p:txBody>
        </p:sp>
        <p:sp>
          <p:nvSpPr>
            <p:cNvPr id="977" name="Google Shape;977;p98"/>
            <p:cNvSpPr txBox="1"/>
            <p:nvPr/>
          </p:nvSpPr>
          <p:spPr>
            <a:xfrm>
              <a:off x="6241100" y="3283844"/>
              <a:ext cx="1431601" cy="45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MTA для получателя</a:t>
              </a:r>
            </a:p>
          </p:txBody>
        </p:sp>
        <p:sp>
          <p:nvSpPr>
            <p:cNvPr id="978" name="Google Shape;978;p98"/>
            <p:cNvSpPr txBox="1"/>
            <p:nvPr/>
          </p:nvSpPr>
          <p:spPr>
            <a:xfrm>
              <a:off x="6222536" y="5336838"/>
              <a:ext cx="1564800" cy="45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MTA: фильтр спама</a:t>
              </a:r>
            </a:p>
          </p:txBody>
        </p:sp>
        <p:cxnSp>
          <p:nvCxnSpPr>
            <p:cNvPr id="979" name="Google Shape;979;p98"/>
            <p:cNvCxnSpPr>
              <a:stCxn id="970" idx="1"/>
              <a:endCxn id="971" idx="1"/>
            </p:cNvCxnSpPr>
            <p:nvPr/>
          </p:nvCxnSpPr>
          <p:spPr>
            <a:xfrm>
              <a:off x="6547802" y="2853591"/>
              <a:ext cx="6300" cy="2025900"/>
            </a:xfrm>
            <a:prstGeom prst="curvedConnector3">
              <a:avLst>
                <a:gd name="adj1" fmla="val -12197781"/>
              </a:avLst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980" name="Google Shape;980;p98"/>
            <p:cNvCxnSpPr>
              <a:stCxn id="968" idx="1"/>
              <a:endCxn id="969" idx="3"/>
            </p:cNvCxnSpPr>
            <p:nvPr/>
          </p:nvCxnSpPr>
          <p:spPr>
            <a:xfrm flipH="1">
              <a:off x="9177287" y="2845552"/>
              <a:ext cx="937800" cy="9300"/>
            </a:xfrm>
            <a:prstGeom prst="straightConnector1">
              <a:avLst/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981" name="Google Shape;981;p98"/>
            <p:cNvCxnSpPr>
              <a:stCxn id="969" idx="1"/>
              <a:endCxn id="970" idx="3"/>
            </p:cNvCxnSpPr>
            <p:nvPr/>
          </p:nvCxnSpPr>
          <p:spPr>
            <a:xfrm rot="10800000">
              <a:off x="7462075" y="2853694"/>
              <a:ext cx="800700" cy="1200"/>
            </a:xfrm>
            <a:prstGeom prst="straightConnector1">
              <a:avLst/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982" name="Google Shape;982;p98"/>
            <p:cNvCxnSpPr>
              <a:stCxn id="971" idx="3"/>
              <a:endCxn id="972" idx="1"/>
            </p:cNvCxnSpPr>
            <p:nvPr/>
          </p:nvCxnSpPr>
          <p:spPr>
            <a:xfrm>
              <a:off x="7468534" y="4879637"/>
              <a:ext cx="823200" cy="9300"/>
            </a:xfrm>
            <a:prstGeom prst="straightConnector1">
              <a:avLst/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983" name="Google Shape;983;p98"/>
            <p:cNvCxnSpPr>
              <a:stCxn id="972" idx="3"/>
              <a:endCxn id="967" idx="1"/>
            </p:cNvCxnSpPr>
            <p:nvPr/>
          </p:nvCxnSpPr>
          <p:spPr>
            <a:xfrm rot="10800000" flipH="1">
              <a:off x="9206252" y="4879679"/>
              <a:ext cx="915300" cy="9300"/>
            </a:xfrm>
            <a:prstGeom prst="straightConnector1">
              <a:avLst/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pic>
          <p:nvPicPr>
            <p:cNvPr id="984" name="Google Shape;984;p98" descr="Serve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43875" y="83054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5" name="Google Shape;985;p98" descr="Document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02841" y="83054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98" descr="Browser window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6967" y="84292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7" name="Google Shape;987;p98"/>
            <p:cNvCxnSpPr>
              <a:stCxn id="986" idx="3"/>
              <a:endCxn id="984" idx="1"/>
            </p:cNvCxnSpPr>
            <p:nvPr/>
          </p:nvCxnSpPr>
          <p:spPr>
            <a:xfrm rot="10800000" flipH="1">
              <a:off x="7391367" y="1287822"/>
              <a:ext cx="852600" cy="12300"/>
            </a:xfrm>
            <a:prstGeom prst="straightConnector1">
              <a:avLst/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988" name="Google Shape;988;p98"/>
            <p:cNvSpPr txBox="1"/>
            <p:nvPr/>
          </p:nvSpPr>
          <p:spPr>
            <a:xfrm>
              <a:off x="7787468" y="1792334"/>
              <a:ext cx="1907699" cy="225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Веб-сервер</a:t>
              </a:r>
            </a:p>
          </p:txBody>
        </p:sp>
        <p:sp>
          <p:nvSpPr>
            <p:cNvPr id="989" name="Google Shape;989;p98"/>
            <p:cNvSpPr txBox="1"/>
            <p:nvPr/>
          </p:nvSpPr>
          <p:spPr>
            <a:xfrm>
              <a:off x="6285984" y="1776721"/>
              <a:ext cx="1556401" cy="225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Веб-браузер</a:t>
              </a:r>
            </a:p>
          </p:txBody>
        </p:sp>
        <p:cxnSp>
          <p:nvCxnSpPr>
            <p:cNvPr id="990" name="Google Shape;990;p98"/>
            <p:cNvCxnSpPr>
              <a:stCxn id="984" idx="3"/>
              <a:endCxn id="985" idx="1"/>
            </p:cNvCxnSpPr>
            <p:nvPr/>
          </p:nvCxnSpPr>
          <p:spPr>
            <a:xfrm>
              <a:off x="9158275" y="1287741"/>
              <a:ext cx="944700" cy="0"/>
            </a:xfrm>
            <a:prstGeom prst="straightConnector1">
              <a:avLst/>
            </a:prstGeom>
            <a:noFill/>
            <a:ln w="34325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3247" dist="21623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991" name="Google Shape;991;p98"/>
            <p:cNvSpPr txBox="1"/>
            <p:nvPr/>
          </p:nvSpPr>
          <p:spPr>
            <a:xfrm>
              <a:off x="9368471" y="1737147"/>
              <a:ext cx="2608906" cy="67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1F24"/>
                </a:buClr>
                <a:buSzPts val="1297"/>
                <a:buFont typeface="Arial"/>
                <a:buNone/>
              </a:pPr>
              <a:r>
                <a:rPr lang="ru-RU" sz="900" b="0" i="0" u="none" strike="noStrike" cap="none" dirty="0">
                  <a:solidFill>
                    <a:srgbClr val="0A1F24"/>
                  </a:solidFill>
                  <a:latin typeface="Arial"/>
                  <a:ea typeface="Arial"/>
                  <a:cs typeface="Arial"/>
                  <a:sym typeface="Arial"/>
                </a:rPr>
                <a:t>MUA: программное обеспечение для создания контактных форм</a:t>
              </a:r>
            </a:p>
          </p:txBody>
        </p:sp>
      </p:grpSp>
      <p:sp>
        <p:nvSpPr>
          <p:cNvPr id="992" name="Google Shape;992;p98"/>
          <p:cNvSpPr/>
          <p:nvPr/>
        </p:nvSpPr>
        <p:spPr>
          <a:xfrm>
            <a:off x="5625675" y="4284775"/>
            <a:ext cx="3518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strike="noStrike" cap="none" dirty="0">
                <a:latin typeface="Arial"/>
                <a:ea typeface="Arial"/>
                <a:cs typeface="Arial"/>
                <a:sym typeface="Arial"/>
              </a:rPr>
              <a:t>Подробнее см. в документе </a:t>
            </a:r>
            <a:br>
              <a:rPr lang="en-US" sz="1200" b="0" i="0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«EAI: техническое описание»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93" name="Google Shape;993;p98"/>
          <p:cNvSpPr txBox="1"/>
          <p:nvPr/>
        </p:nvSpPr>
        <p:spPr>
          <a:xfrm>
            <a:off x="237374" y="698800"/>
            <a:ext cx="5477585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b="1" dirty="0">
                <a:solidFill>
                  <a:srgbClr val="1155CC"/>
                </a:solidFill>
              </a:rPr>
              <a:t>Почтовый агент пользователя (MUA)</a:t>
            </a:r>
            <a:r>
              <a:rPr lang="ru-RU" sz="1600" b="1" dirty="0">
                <a:solidFill>
                  <a:srgbClr val="0098D5"/>
                </a:solidFill>
              </a:rPr>
              <a:t> </a:t>
            </a:r>
            <a:r>
              <a:rPr lang="ru-RU" sz="1600" dirty="0"/>
              <a:t>— то, </a:t>
            </a:r>
            <a:br>
              <a:rPr lang="en-US" sz="1600" dirty="0"/>
            </a:br>
            <a:r>
              <a:rPr lang="ru-RU" sz="1600" dirty="0"/>
              <a:t>с чем взаимодействуют пользователи, например приложение электронной почты или веб-почта.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b="1" dirty="0">
                <a:solidFill>
                  <a:srgbClr val="1155CC"/>
                </a:solidFill>
              </a:rPr>
              <a:t>Агент подачи почты (MSA)</a:t>
            </a:r>
            <a:r>
              <a:rPr lang="ru-RU" sz="1600" dirty="0"/>
              <a:t> — получает </a:t>
            </a:r>
            <a:br>
              <a:rPr lang="en-US" sz="1600" dirty="0"/>
            </a:br>
            <a:r>
              <a:rPr lang="ru-RU" sz="1600" dirty="0"/>
              <a:t>сообщения от MUA и готовит их к передаче.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b="1" dirty="0">
                <a:solidFill>
                  <a:srgbClr val="1155CC"/>
                </a:solidFill>
              </a:rPr>
              <a:t>Агент передачи почты (MTA)</a:t>
            </a:r>
            <a:r>
              <a:rPr lang="ru-RU" sz="1600" dirty="0"/>
              <a:t> — обрабатывает передачу почты между серверами через интернет.</a:t>
            </a:r>
          </a:p>
          <a:p>
            <a:pPr marL="179999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b="1" dirty="0">
                <a:solidFill>
                  <a:srgbClr val="1155CC"/>
                </a:solidFill>
              </a:rPr>
              <a:t>Агент доставки почты (MDA)</a:t>
            </a:r>
            <a:r>
              <a:rPr lang="ru-RU" sz="1600" dirty="0"/>
              <a:t> — сохраняет входящие сообщения в почтовом ящике получателя.</a:t>
            </a:r>
          </a:p>
        </p:txBody>
      </p:sp>
      <p:sp>
        <p:nvSpPr>
          <p:cNvPr id="994" name="Google Shape;994;p98"/>
          <p:cNvSpPr txBox="1"/>
          <p:nvPr/>
        </p:nvSpPr>
        <p:spPr>
          <a:xfrm>
            <a:off x="120746" y="3442930"/>
            <a:ext cx="529475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666666"/>
                </a:solidFill>
              </a:rPr>
              <a:t>Эти программы создают и обрабатывают конверт электронной почты, а также заголовок и тело сообщения, и именно эти программы нужно усовершенствовать, чтобы они могли обрабатывать текст Unicode в формате UTF-8 для поддержки EAI.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99"/>
          <p:cNvSpPr/>
          <p:nvPr/>
        </p:nvSpPr>
        <p:spPr>
          <a:xfrm>
            <a:off x="43359" y="0"/>
            <a:ext cx="89514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Особенности DNS для EAI</a:t>
            </a:r>
          </a:p>
        </p:txBody>
      </p:sp>
      <p:sp>
        <p:nvSpPr>
          <p:cNvPr id="1000" name="Google Shape;1000;p99"/>
          <p:cNvSpPr txBox="1"/>
          <p:nvPr/>
        </p:nvSpPr>
        <p:spPr>
          <a:xfrm>
            <a:off x="258000" y="955500"/>
            <a:ext cx="862800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EAI вводит дополнительные требования к DNS для доставки и аутентификации электронной почты.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b="1" dirty="0">
                <a:solidFill>
                  <a:srgbClr val="1155CC"/>
                </a:solidFill>
              </a:rPr>
              <a:t>Записи MX:</a:t>
            </a:r>
            <a:r>
              <a:rPr lang="ru-RU" sz="1600" dirty="0"/>
              <a:t> контролируют маршрутизацию электронной почты на почтовые серверы. При использовании IDN домен должен быть опубликован в формате Punycode в записи MX, чтобы обеспечить правильное разрешение.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b="1" dirty="0">
                <a:solidFill>
                  <a:srgbClr val="1155CC"/>
                </a:solidFill>
              </a:rPr>
              <a:t>Записи SPF, DKIM и DMARC:</a:t>
            </a:r>
            <a:r>
              <a:rPr lang="ru-RU" sz="1600" b="1" dirty="0"/>
              <a:t> </a:t>
            </a:r>
            <a:r>
              <a:rPr lang="ru-RU" sz="1600" dirty="0"/>
              <a:t>используются для аутентификации электронной почты и предотвращения злоупотреблений. Эти записи не поддерживают символы, отличные от ASCII, поэтому все домены, на которые они ссылаются, должны быть представлены с использованием ASCII или Punycode.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0"/>
          <p:cNvSpPr/>
          <p:nvPr/>
        </p:nvSpPr>
        <p:spPr>
          <a:xfrm>
            <a:off x="-11" y="0"/>
            <a:ext cx="70815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Требования к настройке EAI</a:t>
            </a:r>
          </a:p>
        </p:txBody>
      </p:sp>
      <p:sp>
        <p:nvSpPr>
          <p:cNvPr id="1006" name="Google Shape;1006;p100"/>
          <p:cNvSpPr txBox="1"/>
          <p:nvPr/>
        </p:nvSpPr>
        <p:spPr>
          <a:xfrm>
            <a:off x="272550" y="606625"/>
            <a:ext cx="8536170" cy="4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EAI необходимо выполнение следующих предварительных условий, чтобы системы могли правильно обрабатывать международные символы и соответствовать стандартам:</a:t>
            </a:r>
          </a:p>
          <a:p>
            <a:pPr marL="179999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1" dirty="0">
                <a:solidFill>
                  <a:srgbClr val="1155CC"/>
                </a:solidFill>
              </a:rPr>
              <a:t>Нормализация Unicode: </a:t>
            </a:r>
            <a:r>
              <a:rPr lang="ru-RU" dirty="0"/>
              <a:t>перед сохранением или сравнением нормализуйте все строки UTF-8 с помощью NFC, чтобы избежать несоответствий, вызванных различными способами представления символов.</a:t>
            </a:r>
          </a:p>
          <a:p>
            <a:pPr marL="637199" lvl="0" indent="-95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66666"/>
                </a:solidFill>
              </a:rPr>
              <a:t>(e + ◌̀ → è | U+0065 U+0300 → U+00E8)</a:t>
            </a:r>
          </a:p>
          <a:p>
            <a:pPr marL="179999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1" dirty="0">
                <a:solidFill>
                  <a:srgbClr val="1155CC"/>
                </a:solidFill>
              </a:rPr>
              <a:t>Поддержка меток IDN:</a:t>
            </a:r>
            <a:r>
              <a:rPr lang="ru-RU" dirty="0"/>
              <a:t> поддержка как U-меток (для отображения и сравнения), так и A-меток (Punycode, для обработки).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66666"/>
                </a:solidFill>
              </a:rPr>
              <a:t>    универсальное-принятие-день.сайт → xn-----6kchncbbcvfa9axfdfivnho7ah7upa7e.xn--80aswg</a:t>
            </a:r>
          </a:p>
          <a:p>
            <a:pPr marL="179999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1" dirty="0">
                <a:solidFill>
                  <a:srgbClr val="1155CC"/>
                </a:solidFill>
              </a:rPr>
              <a:t>Выполнение положений IDNA2008</a:t>
            </a:r>
            <a:r>
              <a:rPr lang="ru-RU" b="1" dirty="0">
                <a:solidFill>
                  <a:srgbClr val="1A87C9"/>
                </a:solidFill>
              </a:rPr>
              <a:t>:</a:t>
            </a:r>
            <a:r>
              <a:rPr lang="ru-RU" dirty="0"/>
              <a:t> При внедрении EAI необходимо использовать стандарт IDNA2008, который устраняет ограничения, присутствовавшие в более ранних стандартах IDN.</a:t>
            </a:r>
          </a:p>
          <a:p>
            <a:pPr marL="179999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1" dirty="0">
                <a:solidFill>
                  <a:srgbClr val="1155CC"/>
                </a:solidFill>
              </a:rPr>
              <a:t>Обработка авторитативных TLD:</a:t>
            </a:r>
            <a:r>
              <a:rPr lang="ru-RU" b="1" dirty="0"/>
              <a:t> </a:t>
            </a:r>
            <a:r>
              <a:rPr lang="ru-RU" dirty="0"/>
              <a:t>не полагайтесь на списки статических TLD; вместо этого используйте авторитетные и актуальные источники.</a:t>
            </a:r>
          </a:p>
          <a:p>
            <a:pPr marL="179999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1" dirty="0">
                <a:solidFill>
                  <a:srgbClr val="1155CC"/>
                </a:solidFill>
              </a:rPr>
              <a:t>Проверка на основе стандартов:</a:t>
            </a:r>
            <a:r>
              <a:rPr lang="ru-RU" b="1" dirty="0"/>
              <a:t> </a:t>
            </a:r>
            <a:r>
              <a:rPr lang="ru-RU" dirty="0"/>
              <a:t>избегайте валидации интернационализированных идентификаторов только с помощью регулярных выражений; используйте совместимые библиотеки IDNA и EAI.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01"/>
          <p:cNvSpPr/>
          <p:nvPr/>
        </p:nvSpPr>
        <p:spPr>
          <a:xfrm>
            <a:off x="-11" y="0"/>
            <a:ext cx="7081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Изменения протокола для EAI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012" name="Google Shape;1012;p101"/>
          <p:cNvSpPr txBox="1"/>
          <p:nvPr/>
        </p:nvSpPr>
        <p:spPr>
          <a:xfrm>
            <a:off x="187837" y="619125"/>
            <a:ext cx="84669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Для поддержки интернационализированных адресов и заголовков в EAI требуется обновить основные протоколы электронной почты.</a:t>
            </a:r>
          </a:p>
        </p:txBody>
      </p:sp>
      <p:sp>
        <p:nvSpPr>
          <p:cNvPr id="1013" name="Google Shape;1013;p101"/>
          <p:cNvSpPr txBox="1"/>
          <p:nvPr/>
        </p:nvSpPr>
        <p:spPr>
          <a:xfrm>
            <a:off x="266962" y="1431450"/>
            <a:ext cx="8582398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SMTP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Протокол SMTP был расширен для поддержки символов UTF-8 в адресах электронной почты и заголовках. Об этой возможности сообщается во время настройки сеанса с помощью расширения SMTPUTF8, определенного в RFC 6531, как части структуры EAI (RFC 6530, RFC 6532).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POP и IMAP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Протоколы получения сообщений также были усовершенствованы, чтобы клиенты могли корректно получать доступ к почтовым ящикам и сообщениям, содержащим интернационализированные адреса и заголовки. Поддержка UTF-8 для POP и IMAP описана в </a:t>
            </a:r>
            <a:r>
              <a:rPr lang="ru-RU" sz="1600" u="sng" dirty="0">
                <a:solidFill>
                  <a:schemeClr val="hlink"/>
                </a:solidFill>
                <a:hlinkClick r:id="rId3"/>
              </a:rPr>
              <a:t>RFC 9755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1"/>
          <p:cNvSpPr txBox="1"/>
          <p:nvPr/>
        </p:nvSpPr>
        <p:spPr>
          <a:xfrm>
            <a:off x="29373" y="-1625"/>
            <a:ext cx="886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</a:rPr>
              <a:t>Особые требования для внедрения UA на Дне UA 2026</a:t>
            </a:r>
          </a:p>
        </p:txBody>
      </p:sp>
      <p:sp>
        <p:nvSpPr>
          <p:cNvPr id="601" name="Google Shape;601;p51"/>
          <p:cNvSpPr txBox="1"/>
          <p:nvPr/>
        </p:nvSpPr>
        <p:spPr>
          <a:xfrm>
            <a:off x="94980" y="716124"/>
            <a:ext cx="9000000" cy="407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1600" dirty="0"/>
              <a:t>Зарегистрируйте IDN-домен или используйте уже зарегистрированное интернационализированное доменное имя.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2"/>
            </a:pPr>
            <a:r>
              <a:rPr lang="ru-RU" sz="1600" dirty="0"/>
              <a:t>Создайте веб-пространство в интернете, например с помощью хостинг-провайдера, для размещения сайта с использованием системы управления контентом (CMS) с открытым исходным кодом, Wordpress 6.9 (или более поздней версии) или Drupal 11.1.0 (или более поздней версии), либо обновите существующий сайт.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ru-RU" sz="1600" dirty="0">
                <a:solidFill>
                  <a:schemeClr val="accent2"/>
                </a:solidFill>
              </a:rPr>
              <a:t>Сайт должен обеспечивать возможность ввода и обработки всех доменных 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>имен и адресов электронной почты, в том числе на местных языках.</a:t>
            </a:r>
            <a:br>
              <a:rPr lang="ru-RU" sz="1600" dirty="0">
                <a:solidFill>
                  <a:schemeClr val="accent2"/>
                </a:solidFill>
              </a:rPr>
            </a:br>
            <a:endParaRPr lang="ru-RU" sz="600"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ru-RU" sz="1600" dirty="0"/>
              <a:t>Настройте сервер электронной почты, поддерживающий EAI, с помощью </a:t>
            </a:r>
            <a:br>
              <a:rPr lang="en-US" sz="1600" dirty="0"/>
            </a:br>
            <a:r>
              <a:rPr lang="ru-RU" sz="1600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набора символов резидентного хостинга EAI</a:t>
            </a:r>
            <a:r>
              <a:rPr lang="ru-RU" sz="1600" dirty="0"/>
              <a:t>, опубликованного ICANN.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ru-RU" sz="1600" dirty="0"/>
              <a:t>Создайте интернационализированные образцы адресов электронной почты на основе Unicode с использованием зарегистрированного IDN-домена, чтобы протестировать созданный сайт, поддерживающий UA.</a:t>
            </a:r>
            <a:endParaRPr lang="tr-TR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2"/>
          <p:cNvSpPr/>
          <p:nvPr/>
        </p:nvSpPr>
        <p:spPr>
          <a:xfrm>
            <a:off x="-11" y="-14500"/>
            <a:ext cx="7081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Согласование возможностей SMTPUTF8</a:t>
            </a:r>
          </a:p>
        </p:txBody>
      </p:sp>
      <p:cxnSp>
        <p:nvCxnSpPr>
          <p:cNvPr id="1019" name="Google Shape;1019;p102"/>
          <p:cNvCxnSpPr/>
          <p:nvPr/>
        </p:nvCxnSpPr>
        <p:spPr>
          <a:xfrm flipH="1">
            <a:off x="2046825" y="2445150"/>
            <a:ext cx="3455400" cy="844200"/>
          </a:xfrm>
          <a:prstGeom prst="straightConnector1">
            <a:avLst/>
          </a:prstGeom>
          <a:noFill/>
          <a:ln w="12700" cap="flat" cmpd="sng">
            <a:solidFill>
              <a:srgbClr val="0A0A0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20" name="Google Shape;102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134" y="1228587"/>
            <a:ext cx="6741865" cy="8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02"/>
          <p:cNvSpPr txBox="1"/>
          <p:nvPr/>
        </p:nvSpPr>
        <p:spPr>
          <a:xfrm>
            <a:off x="2598128" y="1767261"/>
            <a:ext cx="423955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Сервер S направляет электронную почту на сервер R</a:t>
            </a:r>
          </a:p>
        </p:txBody>
      </p:sp>
      <p:sp>
        <p:nvSpPr>
          <p:cNvPr id="1022" name="Google Shape;1022;p102"/>
          <p:cNvSpPr txBox="1"/>
          <p:nvPr/>
        </p:nvSpPr>
        <p:spPr>
          <a:xfrm>
            <a:off x="237377" y="2156337"/>
            <a:ext cx="52383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S: &lt;connect&gt;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R: 220 receive.net ESMTP 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S: EHLO sender.org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R: 250-8BITMIME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b="1" dirty="0">
                <a:solidFill>
                  <a:srgbClr val="1155CC"/>
                </a:solidFill>
              </a:rPr>
              <a:t>R: 250-SMTPUTF8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R: 250 PIPELINING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S: MAIL FROM:&lt;猫王@普遍接受-测试.世界&gt; </a:t>
            </a:r>
            <a:r>
              <a:rPr lang="ru-RU" b="1" dirty="0">
                <a:solidFill>
                  <a:srgbClr val="1155CC"/>
                </a:solidFill>
              </a:rPr>
              <a:t>SMTPUTF8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R: 250 Sender accepted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S:RCPT TO:&lt;ray@receive.net&gt;</a:t>
            </a:r>
            <a:br>
              <a:rPr lang="ru-RU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R:250 Recipient accepted</a:t>
            </a:r>
          </a:p>
        </p:txBody>
      </p:sp>
      <p:cxnSp>
        <p:nvCxnSpPr>
          <p:cNvPr id="1023" name="Google Shape;1023;p102"/>
          <p:cNvCxnSpPr/>
          <p:nvPr/>
        </p:nvCxnSpPr>
        <p:spPr>
          <a:xfrm flipH="1">
            <a:off x="4757147" y="2438672"/>
            <a:ext cx="738600" cy="1213200"/>
          </a:xfrm>
          <a:prstGeom prst="straightConnector1">
            <a:avLst/>
          </a:prstGeom>
          <a:noFill/>
          <a:ln w="12700" cap="flat" cmpd="sng">
            <a:solidFill>
              <a:srgbClr val="0A0A0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4" name="Google Shape;1024;p102"/>
          <p:cNvSpPr txBox="1"/>
          <p:nvPr/>
        </p:nvSpPr>
        <p:spPr>
          <a:xfrm>
            <a:off x="2387600" y="2064035"/>
            <a:ext cx="630935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1155CC"/>
                </a:solidFill>
              </a:rPr>
              <a:t>Явным образом указан флаг SMTPUTF8 (сигнализирующий о поддержке EAI)</a:t>
            </a:r>
          </a:p>
        </p:txBody>
      </p:sp>
      <p:sp>
        <p:nvSpPr>
          <p:cNvPr id="1025" name="Google Shape;1025;p102"/>
          <p:cNvSpPr txBox="1"/>
          <p:nvPr/>
        </p:nvSpPr>
        <p:spPr>
          <a:xfrm>
            <a:off x="5528599" y="2340775"/>
            <a:ext cx="345532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3736" lvl="0" indent="-17373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200" dirty="0"/>
              <a:t>В сеансе SMTP с поддержкой EAI отправляющий сервер сначала определяет, какие расширения поддерживает принимающий сервер. </a:t>
            </a:r>
          </a:p>
          <a:p>
            <a:pPr marL="173736" lvl="0" indent="-17373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200" dirty="0"/>
              <a:t>Если объявлено расширение SMTPUTF8, отправитель может явно указать, что сообщение содержит адреса электронной почты в кодировке UTF-8. </a:t>
            </a:r>
          </a:p>
          <a:p>
            <a:pPr marL="173736" lvl="0" indent="-17373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200" dirty="0"/>
              <a:t>Без этого явного указания сообщение будет отклонено.</a:t>
            </a:r>
          </a:p>
        </p:txBody>
      </p:sp>
      <p:sp>
        <p:nvSpPr>
          <p:cNvPr id="1026" name="Google Shape;1026;p102"/>
          <p:cNvSpPr txBox="1"/>
          <p:nvPr/>
        </p:nvSpPr>
        <p:spPr>
          <a:xfrm>
            <a:off x="161525" y="572102"/>
            <a:ext cx="8822400" cy="553968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Ниже показано, как происходит согласование SMTPUTF8 и как этот протокол используется для активации интернационализированных адресов электронной почты при отправке и передаче сообщений.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03"/>
          <p:cNvSpPr/>
          <p:nvPr/>
        </p:nvSpPr>
        <p:spPr>
          <a:xfrm>
            <a:off x="-12" y="0"/>
            <a:ext cx="895351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lt1"/>
                </a:solidFill>
              </a:rPr>
              <a:t>Путь доставки EAI и взаимозависимые элементы протокола</a:t>
            </a:r>
          </a:p>
        </p:txBody>
      </p:sp>
      <p:pic>
        <p:nvPicPr>
          <p:cNvPr id="1032" name="Google Shape;103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2967"/>
            <a:ext cx="8839202" cy="2254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03"/>
          <p:cNvSpPr txBox="1"/>
          <p:nvPr/>
        </p:nvSpPr>
        <p:spPr>
          <a:xfrm>
            <a:off x="190500" y="2822319"/>
            <a:ext cx="8763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EAI работает корректно только в том случае, если все компоненты пути доставки поддерживают эту функцию. Если какой-либо SMTP-сервер на пути доставки не поддерживает SMTPUTF8, сообщение не может быть доставлено.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155CC"/>
                </a:solidFill>
              </a:rPr>
              <a:t>EAI:</a:t>
            </a:r>
          </a:p>
          <a:p>
            <a:pPr marL="17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Требует правильной обработки Unicode и соблюдения современных стандартов.</a:t>
            </a:r>
          </a:p>
          <a:p>
            <a:pPr marL="17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Зависит от поддержки на уровне протокола во всей экосистеме электронной почты.</a:t>
            </a:r>
          </a:p>
          <a:p>
            <a:pPr marL="17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Успех возможен только при полной сквозной готовности к EAI.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04"/>
          <p:cNvSpPr/>
          <p:nvPr/>
        </p:nvSpPr>
        <p:spPr>
          <a:xfrm>
            <a:off x="-11" y="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Операционные аспекты EAI</a:t>
            </a:r>
          </a:p>
        </p:txBody>
      </p:sp>
      <p:cxnSp>
        <p:nvCxnSpPr>
          <p:cNvPr id="1039" name="Google Shape;1039;p104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0" name="Google Shape;1040;p104"/>
          <p:cNvSpPr txBox="1"/>
          <p:nvPr/>
        </p:nvSpPr>
        <p:spPr>
          <a:xfrm>
            <a:off x="244627" y="4163470"/>
            <a:ext cx="8364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Подробные результаты тестирования см. в документе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UASG030A</a:t>
            </a:r>
            <a:r>
              <a:rPr lang="ru-RU" dirty="0">
                <a:solidFill>
                  <a:srgbClr val="1155CC"/>
                </a:solidFill>
              </a:rPr>
              <a:t>: Результаты тестирования программного обеспечения EAI.</a:t>
            </a:r>
          </a:p>
        </p:txBody>
      </p:sp>
      <p:sp>
        <p:nvSpPr>
          <p:cNvPr id="1041" name="Google Shape;1041;p104"/>
          <p:cNvSpPr txBox="1"/>
          <p:nvPr/>
        </p:nvSpPr>
        <p:spPr>
          <a:xfrm>
            <a:off x="187837" y="615544"/>
            <a:ext cx="87828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Помимо базовой поддержки протоколов, EAI создает дополнительные операционные сложности, которые необходимо учитывать.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155CC"/>
                </a:solidFill>
              </a:rPr>
              <a:t>Регистр символов</a:t>
            </a:r>
          </a:p>
          <a:p>
            <a:pPr marL="179999" lvl="0" indent="-18288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В электронной почте ASCII адреса обычно нечувствительны к регистру (например, PETER@example.com и peter@example.com).</a:t>
            </a:r>
          </a:p>
          <a:p>
            <a:pPr marL="179999" lvl="0" indent="-18288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В случае EAI такое поведение, связанное с регистром, не реализовано единообразно во всех системах, поддерживающих EAI. Например, в почтовых ящиках, использующих кириллицу, обработка прописных и строчных букв (например, ИВАН@… и иван@…) не стандартизирована и может по-разному осуществляться в разных системах.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155CC"/>
                </a:solidFill>
              </a:rPr>
              <a:t>Фильтрация спама</a:t>
            </a:r>
          </a:p>
          <a:p>
            <a:pPr marL="201168" lvl="0" indent="-201168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Электронные письма с интернационализированными адресами могут помечаться некоторыми системами фильтрации как спам, даже если SPF, DKIM и DMARC настроены правильно. </a:t>
            </a:r>
            <a:br>
              <a:rPr lang="en-US" dirty="0"/>
            </a:br>
            <a:r>
              <a:rPr lang="ru-RU" dirty="0"/>
              <a:t>Чтобы решить эту проблему, последовательно используйте домены A-label, согласуйте домены From/Return-Path/DKIM d=, подписывайте всю исходящую почту с помощью DKIM и проверяйте согласованность с помощью отчетов DMARC.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5"/>
          <p:cNvSpPr/>
          <p:nvPr/>
        </p:nvSpPr>
        <p:spPr>
          <a:xfrm>
            <a:off x="-11" y="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000" b="1" dirty="0">
                <a:solidFill>
                  <a:schemeClr val="lt1"/>
                </a:solidFill>
              </a:rPr>
              <a:t>Рекомендации по именованию почтовых ящиков EAI (</a:t>
            </a:r>
            <a:r>
              <a:rPr lang="ru-RU" sz="2000" b="1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UASG028</a:t>
            </a:r>
            <a:r>
              <a:rPr lang="ru-RU" sz="2000" b="1" dirty="0">
                <a:solidFill>
                  <a:schemeClr val="lt1"/>
                </a:solidFill>
              </a:rPr>
              <a:t>)</a:t>
            </a:r>
          </a:p>
        </p:txBody>
      </p:sp>
      <p:cxnSp>
        <p:nvCxnSpPr>
          <p:cNvPr id="1047" name="Google Shape;1047;p105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8" name="Google Shape;1048;p105"/>
          <p:cNvSpPr txBox="1"/>
          <p:nvPr/>
        </p:nvSpPr>
        <p:spPr>
          <a:xfrm>
            <a:off x="291000" y="791300"/>
            <a:ext cx="871076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Поддерживаемые наборы символов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Необходимо понимать ожидания пользователей в отношении алфавитов, используемых в именах почтовых ящиков и доменов, а также последствия поддержки дополнительных алфавитов для безопасности и удобства использования.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Длина имени почтового ящика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Учитывайте системные ограничения и ожидания пользователей; применяйте те же ограничения, что и для имен почтовых ящиков в формате ASCII.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Использование нескольких алфавитов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Разрешайте ограниченное смешение алфавитов только в тех случаях, когда этого требуют местные обычаи, и оценивайте риски, связанные с безопасностью и возможностью путаницы.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6"/>
          <p:cNvSpPr/>
          <p:nvPr/>
        </p:nvSpPr>
        <p:spPr>
          <a:xfrm>
            <a:off x="-12" y="92887"/>
            <a:ext cx="914401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500" b="1" dirty="0">
                <a:solidFill>
                  <a:schemeClr val="lt1"/>
                </a:solidFill>
              </a:rPr>
              <a:t>Предотвращение использования недопустимых или нестабильных имен почтовых ящиков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</a:endParaRPr>
          </a:p>
        </p:txBody>
      </p:sp>
      <p:cxnSp>
        <p:nvCxnSpPr>
          <p:cNvPr id="1054" name="Google Shape;1054;p106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5" name="Google Shape;1055;p106"/>
          <p:cNvSpPr txBox="1"/>
          <p:nvPr/>
        </p:nvSpPr>
        <p:spPr>
          <a:xfrm>
            <a:off x="251400" y="839050"/>
            <a:ext cx="8641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Проверка строк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Убедитесь, что справочные таблицы IDN соответствуют требованиям к почтовым ящикам, и проверяйте строки с помощью таких инструментов, как LGR Tool.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Алфавиты с написанием справа налево (RTL)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Избегайте смешивания алфавитов RTL с другими алфавитами, чтобы уменьшить проблемы с отображением и безопасностью.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Псевдонимы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Предоставьте возможность выбора псевдонимов при создании почтового ящика; разрешите псевдонимы ASCII и дополнительные псевдонимы (по желанию).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7"/>
          <p:cNvSpPr/>
          <p:nvPr/>
        </p:nvSpPr>
        <p:spPr>
          <a:xfrm>
            <a:off x="-11" y="3048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Нормализация и эквивалентность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  <p:cxnSp>
        <p:nvCxnSpPr>
          <p:cNvPr id="1061" name="Google Shape;1061;p107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2" name="Google Shape;1062;p107"/>
          <p:cNvSpPr txBox="1"/>
          <p:nvPr/>
        </p:nvSpPr>
        <p:spPr>
          <a:xfrm>
            <a:off x="251400" y="791300"/>
            <a:ext cx="8562000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Знаки и символы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Избегайте нестандартных символов; при необходимости ограничьтесь символами ., _, - и + и оцените влияние на безопасность.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Нормализация Unicode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Обеспечьте независимость сравнений от нормализованной формы; по возможности отдавайте предпочтение NFC.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Политика эквивалентности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Определите и задокументируйте правила для эквивалентных имен почтовых ящиков; избегайте создания нескольких эквивалентных почтовых ящиков.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Отображение IDN-доменов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Отображайте U-метки и обеспечьте согласованное сопоставление между формами </a:t>
            </a:r>
            <a:br>
              <a:rPr lang="en-US" sz="1600" dirty="0"/>
            </a:br>
            <a:r>
              <a:rPr lang="ru-RU" sz="1600" dirty="0"/>
              <a:t>U-label и A-label.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8"/>
          <p:cNvSpPr/>
          <p:nvPr/>
        </p:nvSpPr>
        <p:spPr>
          <a:xfrm>
            <a:off x="-11" y="2032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</a:rPr>
              <a:t>Краткое резюме</a:t>
            </a:r>
          </a:p>
        </p:txBody>
      </p:sp>
      <p:cxnSp>
        <p:nvCxnSpPr>
          <p:cNvPr id="1068" name="Google Shape;1068;p108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9" name="Google Shape;1069;p108"/>
          <p:cNvSpPr txBox="1"/>
          <p:nvPr/>
        </p:nvSpPr>
        <p:spPr>
          <a:xfrm>
            <a:off x="604200" y="1109975"/>
            <a:ext cx="7935600" cy="2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●"/>
            </a:pPr>
            <a:r>
              <a:rPr lang="ru-RU" sz="1600" dirty="0">
                <a:solidFill>
                  <a:srgbClr val="0A0A0A"/>
                </a:solidFill>
              </a:rPr>
              <a:t>Для успешного внедрения EAI требуется не только техническая поддержка.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●"/>
            </a:pPr>
            <a:r>
              <a:rPr lang="ru-RU" sz="1600" dirty="0">
                <a:solidFill>
                  <a:srgbClr val="0A0A0A"/>
                </a:solidFill>
              </a:rPr>
              <a:t>Четкие политики, тщательная проверка и внимание к пользовательскому опыту имеют важнейшее значение для обеспечения безопасной и надежной международной электронной почты.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9"/>
          <p:cNvSpPr/>
          <p:nvPr/>
        </p:nvSpPr>
        <p:spPr>
          <a:xfrm>
            <a:off x="1036294" y="1672470"/>
            <a:ext cx="668530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1155CC"/>
                </a:solidFill>
              </a:rPr>
              <a:t>Резидентный почтовый </a:t>
            </a:r>
            <a:r>
              <a:rPr lang="ru-RU" sz="3600" b="1" dirty="0">
                <a:solidFill>
                  <a:srgbClr val="1155CC"/>
                </a:solidFill>
              </a:rPr>
              <a:t>с</a:t>
            </a:r>
            <a:r>
              <a:rPr lang="ru-RU" sz="3600" b="1" i="0" u="none" strike="noStrike" cap="none" dirty="0">
                <a:solidFill>
                  <a:srgbClr val="1155CC"/>
                </a:solidFill>
              </a:rPr>
              <a:t>ервер EAI</a:t>
            </a:r>
          </a:p>
        </p:txBody>
      </p:sp>
      <p:sp>
        <p:nvSpPr>
          <p:cNvPr id="1075" name="Google Shape;1075;p109"/>
          <p:cNvSpPr txBox="1"/>
          <p:nvPr/>
        </p:nvSpPr>
        <p:spPr>
          <a:xfrm>
            <a:off x="2427625" y="2905050"/>
            <a:ext cx="410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hlinkClick r:id="rId3"/>
              </a:rPr>
              <a:t>https://github.com/icann/eaiselfhost</a:t>
            </a:r>
            <a:r>
              <a:rPr lang="ru-RU" sz="180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10"/>
          <p:cNvSpPr/>
          <p:nvPr/>
        </p:nvSpPr>
        <p:spPr>
          <a:xfrm>
            <a:off x="88402" y="30480"/>
            <a:ext cx="8903197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ru-RU" sz="2400" b="1" dirty="0">
                <a:solidFill>
                  <a:schemeClr val="lt1"/>
                </a:solidFill>
              </a:rPr>
              <a:t>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ru-RU" sz="2400" b="1" dirty="0">
                <a:solidFill>
                  <a:schemeClr val="lt1"/>
                </a:solidFill>
              </a:rPr>
              <a:t> собой 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этот</a:t>
            </a:r>
            <a:r>
              <a:rPr lang="ru-RU" sz="2400" b="1" dirty="0">
                <a:solidFill>
                  <a:schemeClr val="lt1"/>
                </a:solidFill>
              </a:rPr>
              <a:t> алфавит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2400" b="1" dirty="0">
                <a:solidFill>
                  <a:schemeClr val="lt1"/>
                </a:solidFill>
              </a:rPr>
              <a:t>общ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ая</a:t>
            </a:r>
            <a:r>
              <a:rPr lang="ru-RU" sz="2400" b="1" dirty="0">
                <a:solidFill>
                  <a:schemeClr val="lt1"/>
                </a:solidFill>
              </a:rPr>
              <a:t> кар</a:t>
            </a: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тина)</a:t>
            </a:r>
          </a:p>
        </p:txBody>
      </p:sp>
      <p:cxnSp>
        <p:nvCxnSpPr>
          <p:cNvPr id="1081" name="Google Shape;1081;p110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2" name="Google Shape;1082;p110"/>
          <p:cNvSpPr txBox="1"/>
          <p:nvPr/>
        </p:nvSpPr>
        <p:spPr>
          <a:xfrm>
            <a:off x="160252" y="713574"/>
            <a:ext cx="8577347" cy="318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Автоматический установщик для Debian/Ubuntu, который настраивает работоспособную почтовую систему с резидентным хостингом, включающую:</a:t>
            </a: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Roundcube + Apache (пользовательский интерфейс веб-почты) + PHP</a:t>
            </a: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Postfix (SMTP-сервер: прием/отправка почты).</a:t>
            </a: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OpenDKIM (подпись DKIM).</a:t>
            </a: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SpamAssassin + spamass-milter (фильтрация спама).</a:t>
            </a: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Dovecot (IMAP/POP3 для доступа к почтовому ящику).</a:t>
            </a: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Сертификаты Let’s Encrypt (certbot) (сертификаты TLS).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 также создает виртуальный почтовый ящик, принадлежащий одному пользователю системы (mailuser), и заполняет карту почтовых ящиков Postfix.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11"/>
          <p:cNvSpPr/>
          <p:nvPr/>
        </p:nvSpPr>
        <p:spPr>
          <a:xfrm>
            <a:off x="16376" y="13188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действий скрипта</a:t>
            </a:r>
          </a:p>
        </p:txBody>
      </p:sp>
      <p:cxnSp>
        <p:nvCxnSpPr>
          <p:cNvPr id="1088" name="Google Shape;1088;p111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9" name="Google Shape;1089;p111"/>
          <p:cNvSpPr txBox="1"/>
          <p:nvPr/>
        </p:nvSpPr>
        <p:spPr>
          <a:xfrm>
            <a:off x="292061" y="918895"/>
            <a:ext cx="8089939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1) Безопасность + </a:t>
            </a:r>
            <a:r>
              <a:rPr lang="ru-RU" sz="1600" b="1" dirty="0">
                <a:solidFill>
                  <a:srgbClr val="1155CC"/>
                </a:solidFill>
              </a:rPr>
              <a:t>п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араметры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set -e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прерывание всего скрипта при сбое любой команды.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Метки:</a:t>
            </a:r>
          </a:p>
          <a:p>
            <a:pPr marL="1000125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nodns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nocert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nodovecot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addmbox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-d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export LANG=en_US.UTF-8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принудительно устанавливает региональные настройки UTF-8 (важно для инструментов IDN и любой обработки Unicode).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2) Определение ОС + требование root-прав</a:t>
            </a:r>
          </a:p>
          <a:p>
            <a:pPr marL="542925" marR="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Определяет Debian или Ubuntu по команде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uname -v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Должен запускаться с привилегиями суперпользователя; если запускается не от имени суперпользователя, он повторно запускает себя с помощью команды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sudo -i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2"/>
          <p:cNvSpPr/>
          <p:nvPr/>
        </p:nvSpPr>
        <p:spPr>
          <a:xfrm>
            <a:off x="518160" y="1468815"/>
            <a:ext cx="79323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Концепция универсального принятия позволяет осуществить интеграцию так, чтобы все доменные имена и адреса электронной почты, независимо от длины, языка или набора символов, могли использоваться во всех приложениях, устройствах и системах, подключенных к интернету. </a:t>
            </a:r>
          </a:p>
        </p:txBody>
      </p:sp>
      <p:sp>
        <p:nvSpPr>
          <p:cNvPr id="607" name="Google Shape;607;p52"/>
          <p:cNvSpPr/>
          <p:nvPr/>
        </p:nvSpPr>
        <p:spPr>
          <a:xfrm>
            <a:off x="47799" y="-45450"/>
            <a:ext cx="6831971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Универсальное принятие (UA)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12"/>
          <p:cNvSpPr/>
          <p:nvPr/>
        </p:nvSpPr>
        <p:spPr>
          <a:xfrm>
            <a:off x="29564" y="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действий скрипта</a:t>
            </a:r>
          </a:p>
        </p:txBody>
      </p:sp>
      <p:cxnSp>
        <p:nvCxnSpPr>
          <p:cNvPr id="1095" name="Google Shape;1095;p112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6" name="Google Shape;1096;p112"/>
          <p:cNvSpPr txBox="1"/>
          <p:nvPr/>
        </p:nvSpPr>
        <p:spPr>
          <a:xfrm>
            <a:off x="289748" y="642352"/>
            <a:ext cx="81735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155CC"/>
                </a:solidFill>
              </a:rPr>
              <a:t>3) Получение вспомогательных файлов (eaifiles.tar) с GitHub</a:t>
            </a:r>
          </a:p>
          <a:p>
            <a:pPr marL="542925" lvl="0" indent="-298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ru-RU" dirty="0"/>
              <a:t>Загружает </a:t>
            </a:r>
            <a:r>
              <a:rPr lang="ru-RU" dirty="0">
                <a:solidFill>
                  <a:schemeClr val="accent2"/>
                </a:solidFill>
              </a:rPr>
              <a:t>eaifiles.tar</a:t>
            </a:r>
            <a:r>
              <a:rPr lang="ru-RU" dirty="0"/>
              <a:t>, распаковывает его в </a:t>
            </a:r>
            <a:r>
              <a:rPr lang="ru-RU" dirty="0">
                <a:solidFill>
                  <a:schemeClr val="accent2"/>
                </a:solidFill>
              </a:rPr>
              <a:t>files/</a:t>
            </a:r>
            <a:r>
              <a:rPr lang="ru-RU" dirty="0"/>
              <a:t> и задает:</a:t>
            </a:r>
          </a:p>
          <a:p>
            <a:pPr marL="542925" lvl="0" indent="-298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ru-RU" dirty="0">
                <a:solidFill>
                  <a:schemeClr val="accent2"/>
                </a:solidFill>
              </a:rPr>
              <a:t>RF=/root/files</a:t>
            </a:r>
          </a:p>
          <a:p>
            <a:pPr marL="542925" lvl="0" indent="-298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ru-RU" dirty="0"/>
              <a:t>Там находятся интересные вспомогательные скрипты, связанные с EAI:</a:t>
            </a:r>
          </a:p>
          <a:p>
            <a:pPr marL="990600" lvl="1" indent="-298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ru-RU" dirty="0">
                <a:solidFill>
                  <a:schemeClr val="accent2"/>
                </a:solidFill>
              </a:rPr>
              <a:t>checkdns.py </a:t>
            </a:r>
            <a:r>
              <a:rPr lang="ru-RU" dirty="0"/>
              <a:t>(проверяет DNS).</a:t>
            </a:r>
          </a:p>
          <a:p>
            <a:pPr marL="990600" lvl="1" indent="-298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ru-RU" dirty="0">
                <a:solidFill>
                  <a:schemeClr val="accent2"/>
                </a:solidFill>
              </a:rPr>
              <a:t>makeboxes.py </a:t>
            </a:r>
            <a:r>
              <a:rPr lang="ru-RU" dirty="0"/>
              <a:t>(создает сопоставление/список почтовых ящиков).</a:t>
            </a:r>
          </a:p>
          <a:p>
            <a:pPr marL="990600" lvl="1" indent="-298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ru-RU" dirty="0">
                <a:solidFill>
                  <a:schemeClr val="accent2"/>
                </a:solidFill>
              </a:rPr>
              <a:t>addmbox </a:t>
            </a:r>
            <a:r>
              <a:rPr lang="ru-RU" dirty="0"/>
              <a:t>(позже добавляет записи почтовых ящиков).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155CC"/>
                </a:solidFill>
              </a:rPr>
              <a:t>4) Установка пакетов и обновление системы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apt-get update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apt-get upgrade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Устанавливает пакеты раннего доступа:</a:t>
            </a:r>
          </a:p>
          <a:p>
            <a:pPr marL="8953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idn2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(IDN conversion).</a:t>
            </a:r>
          </a:p>
          <a:p>
            <a:pPr marL="8953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Модули Python, используемые вспомогательными скриптами.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Устанавливает основные почтовые пакеты:</a:t>
            </a:r>
          </a:p>
          <a:p>
            <a:pPr marL="89535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postfix, opendkim, стек spamassassin.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включен dovecot, устанавливает dovecot + roundcube + apache + certbot.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3"/>
          <p:cNvSpPr/>
          <p:nvPr/>
        </p:nvSpPr>
        <p:spPr>
          <a:xfrm>
            <a:off x="29564" y="13188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действий скрипта</a:t>
            </a:r>
          </a:p>
        </p:txBody>
      </p:sp>
      <p:cxnSp>
        <p:nvCxnSpPr>
          <p:cNvPr id="1102" name="Google Shape;1102;p113"/>
          <p:cNvCxnSpPr/>
          <p:nvPr/>
        </p:nvCxnSpPr>
        <p:spPr>
          <a:xfrm flipH="1">
            <a:off x="2740219" y="2212912"/>
            <a:ext cx="2033400" cy="1881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3" name="Google Shape;1103;p113"/>
          <p:cNvSpPr txBox="1"/>
          <p:nvPr/>
        </p:nvSpPr>
        <p:spPr>
          <a:xfrm>
            <a:off x="223813" y="724659"/>
            <a:ext cx="81735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5) Выбор имени хоста + домена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Считывает текущее имя хоста: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hostname -f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Отображает его и, если он содержит A-метки IDN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(xn--...)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также печатает форму Unicode с помощью команды:</a:t>
            </a:r>
          </a:p>
          <a:p>
            <a:pPr marL="89535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idn2 -d $hn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(декодирование A-label → U-label).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Позволяет настроить:</a:t>
            </a:r>
          </a:p>
          <a:p>
            <a:pPr marL="89535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И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мя хоста системы (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hostnamectl hostname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...).</a:t>
            </a:r>
          </a:p>
          <a:p>
            <a:pPr marL="89535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/etc/hosts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/etc/hostname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Затем выбирает почтовый домен: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пользователь указывает домен Unicode, он преобразуется в A-label:</a:t>
            </a:r>
          </a:p>
          <a:p>
            <a:pPr marL="89535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mailname=$(idn2 $mn)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 создается версия в формате Unicode:</a:t>
            </a:r>
          </a:p>
          <a:p>
            <a:pPr marL="89535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umailname="$(idn2 -d $mailname)"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14"/>
          <p:cNvSpPr txBox="1"/>
          <p:nvPr/>
        </p:nvSpPr>
        <p:spPr>
          <a:xfrm>
            <a:off x="253884" y="677870"/>
            <a:ext cx="8530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6) Проверки DN</a:t>
            </a:r>
            <a:r>
              <a:rPr lang="ru-RU" sz="1600" b="1" dirty="0">
                <a:solidFill>
                  <a:srgbClr val="1155CC"/>
                </a:solidFill>
              </a:rPr>
              <a:t>S 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(необязательно)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Выполняет: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python3 $RF/checkdns.py $mailname $hn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DNS неверная, вы получите предупреждение (поскольку доставка почты/репутация в значительной степени зависят от DNS).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проверка DNS не пройдена, но вы все равно продолжаете, скрипт отключает получение сертификата (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docert=false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поскольку проверка Let’s Encrypt может завершиться неудачно.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7) Настройка Postfix </a:t>
            </a:r>
            <a:r>
              <a:rPr lang="ru-RU" sz="1600" b="1" dirty="0">
                <a:solidFill>
                  <a:srgbClr val="1155CC"/>
                </a:solidFill>
              </a:rPr>
              <a:t>для 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виртуальных почтовых </a:t>
            </a:r>
            <a:r>
              <a:rPr lang="ru-RU" sz="1600" b="1" dirty="0">
                <a:solidFill>
                  <a:srgbClr val="1155CC"/>
                </a:solidFill>
              </a:rPr>
              <a:t>ящиков 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+ EAI + Milters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Предварительно настраивает debconf для Postfix </a:t>
            </a:r>
            <a:r>
              <a:rPr lang="ru-RU" sz="1600" dirty="0"/>
              <a:t>и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Roundcube.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Устанавливает пакеты.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Проверяет наличие системной учетной записи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mailuser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считывает ее UID/GID/домашний каталог.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Редактирует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/etc/postfix/main.cf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/etc/postfix/master.cf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Создает каталоги maildir и создает карты Postfix с помощью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postmap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09" name="Google Shape;1109;p114"/>
          <p:cNvSpPr/>
          <p:nvPr/>
        </p:nvSpPr>
        <p:spPr>
          <a:xfrm>
            <a:off x="42752" y="13188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действий скрипта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5"/>
          <p:cNvSpPr txBox="1"/>
          <p:nvPr/>
        </p:nvSpPr>
        <p:spPr>
          <a:xfrm>
            <a:off x="216563" y="778772"/>
            <a:ext cx="8530800" cy="3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8) Ключи </a:t>
            </a:r>
            <a:r>
              <a:rPr lang="ru-RU" sz="1600" b="1" dirty="0">
                <a:solidFill>
                  <a:srgbClr val="1155CC"/>
                </a:solidFill>
              </a:rPr>
              <a:t>DKIM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ru-RU" sz="1600" b="1" dirty="0">
                <a:solidFill>
                  <a:srgbClr val="1155CC"/>
                </a:solidFill>
              </a:rPr>
              <a:t>O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penDKIM</a:t>
            </a:r>
          </a:p>
          <a:p>
            <a:pPr marL="542925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Генерирует пару ключей селектора DKIM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s1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/etc/dkimkeys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42925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Обновляет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/etc/opendkim.conf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подписи выбранного домена и ожидания запросов на localhost:8891.</a:t>
            </a:r>
          </a:p>
          <a:p>
            <a:pPr marL="542925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Выводит TXT-запись, которую необходимо опубликовать в DNS.</a:t>
            </a:r>
          </a:p>
          <a:p>
            <a:pPr marL="542925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155CC"/>
                </a:solidFill>
              </a:rPr>
              <a:t>9) Если включены Dovecot + веб-почта</a:t>
            </a:r>
          </a:p>
          <a:p>
            <a:pPr marL="62865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Настраивает хранилище почты Dovecot на Maildir под именем mailuser.</a:t>
            </a:r>
          </a:p>
          <a:p>
            <a:pPr marL="62865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Включает сокет аутентификации Dovecot для Postfix SMTP AUTH.</a:t>
            </a:r>
          </a:p>
          <a:p>
            <a:pPr marL="62865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Настраивает Apache для обслуживания Roundcube в качестве основного сайта.</a:t>
            </a:r>
          </a:p>
          <a:p>
            <a:pPr marL="62865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Настраивает значения по умолчанию для Roundcube (почтовый домен + набор символов UTF-8).</a:t>
            </a:r>
          </a:p>
          <a:p>
            <a:pPr marL="2571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15"/>
          <p:cNvSpPr/>
          <p:nvPr/>
        </p:nvSpPr>
        <p:spPr>
          <a:xfrm>
            <a:off x="42752" y="13188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действий скрипта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16"/>
          <p:cNvSpPr/>
          <p:nvPr/>
        </p:nvSpPr>
        <p:spPr>
          <a:xfrm>
            <a:off x="42752" y="13188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действий скрипта</a:t>
            </a:r>
          </a:p>
        </p:txBody>
      </p:sp>
      <p:sp>
        <p:nvSpPr>
          <p:cNvPr id="1121" name="Google Shape;1121;p116"/>
          <p:cNvSpPr/>
          <p:nvPr/>
        </p:nvSpPr>
        <p:spPr>
          <a:xfrm>
            <a:off x="189974" y="765128"/>
            <a:ext cx="8252986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10) Сертификаты TLS (</a:t>
            </a:r>
            <a:r>
              <a:rPr lang="ru-RU" sz="1600" b="1" dirty="0">
                <a:solidFill>
                  <a:srgbClr val="1155CC"/>
                </a:solidFill>
              </a:rPr>
              <a:t>н</a:t>
            </a:r>
            <a:r>
              <a:rPr lang="ru-RU" sz="160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е обязательно)</a:t>
            </a:r>
          </a:p>
          <a:p>
            <a:pPr marL="6286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docert=true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использует плагин certbot Apache для получения настоящего сертификата и развертывает его в:</a:t>
            </a:r>
          </a:p>
          <a:p>
            <a:pPr marL="99060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Apache.</a:t>
            </a:r>
          </a:p>
          <a:p>
            <a:pPr marL="99060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Postfix (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postfix tls deploy-server-cert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...)</a:t>
            </a:r>
            <a:r>
              <a:rPr lang="ru-RU" sz="1600" dirty="0"/>
              <a:t>.</a:t>
            </a:r>
          </a:p>
          <a:p>
            <a:pPr marL="99060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Dovecot (редактирует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10-ssl.conf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6286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 устанавливает обработчик обновления для перезагрузки Postfix/Dovecot после обновления сертификата.</a:t>
            </a:r>
          </a:p>
          <a:p>
            <a:pPr marL="6286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nocert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включает самоподписанный резервный вариант.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17"/>
          <p:cNvSpPr txBox="1"/>
          <p:nvPr/>
        </p:nvSpPr>
        <p:spPr>
          <a:xfrm>
            <a:off x="0" y="0"/>
            <a:ext cx="779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EAI: требуются изменения</a:t>
            </a:r>
          </a:p>
        </p:txBody>
      </p:sp>
      <p:sp>
        <p:nvSpPr>
          <p:cNvPr id="1127" name="Google Shape;1127;p117"/>
          <p:cNvSpPr txBox="1"/>
          <p:nvPr/>
        </p:nvSpPr>
        <p:spPr>
          <a:xfrm>
            <a:off x="250575" y="830850"/>
            <a:ext cx="843000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Интернационализация адреса электронной почты (EAI): Разрешает использование символов, не входящих в набор ASCII, в адресах электронной почты и контенте.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Регулируется следующими документами: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>
                <a:solidFill>
                  <a:srgbClr val="005AB5"/>
                </a:solidFill>
              </a:rPr>
              <a:t>RFC 6531</a:t>
            </a:r>
            <a:r>
              <a:rPr lang="ru-RU" sz="1600" dirty="0"/>
              <a:t> – SMTPUTF8 (передача почты).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>
                <a:solidFill>
                  <a:srgbClr val="005AB5"/>
                </a:solidFill>
              </a:rPr>
              <a:t>RFC 6532</a:t>
            </a:r>
            <a:r>
              <a:rPr lang="ru-RU" sz="1600" dirty="0"/>
              <a:t> – заголовки и текст сообщения в кодировке UTF-8.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>
                <a:solidFill>
                  <a:srgbClr val="005AB5"/>
                </a:solidFill>
              </a:rPr>
              <a:t>RFC 9755</a:t>
            </a:r>
            <a:r>
              <a:rPr lang="ru-RU" sz="1600" dirty="0"/>
              <a:t> – IMAP UTF8=ACCEPT (вход в систему).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SMTP и содержимое сообщений могут полностью соответствовать требованиям EAI.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Вход по IMAP с использованием UTF-8 не поддерживается на многих серверах (включая Dovecot 2.3.x).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18"/>
          <p:cNvSpPr txBox="1"/>
          <p:nvPr/>
        </p:nvSpPr>
        <p:spPr>
          <a:xfrm>
            <a:off x="0" y="-15389"/>
            <a:ext cx="7797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lt1"/>
                </a:solidFill>
              </a:rPr>
              <a:t>Postfix (MSA / MTA): необходимые изменения в EAI</a:t>
            </a:r>
          </a:p>
        </p:txBody>
      </p:sp>
      <p:sp>
        <p:nvSpPr>
          <p:cNvPr id="1133" name="Google Shape;1133;p118"/>
          <p:cNvSpPr txBox="1"/>
          <p:nvPr/>
        </p:nvSpPr>
        <p:spPr>
          <a:xfrm>
            <a:off x="305975" y="909381"/>
            <a:ext cx="86973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Включите поддержку SMTPUTF8 для адресов конвертов UTF-8 в файле </a:t>
            </a:r>
            <a:r>
              <a:rPr lang="ru-RU" sz="1800">
                <a:solidFill>
                  <a:schemeClr val="accent2"/>
                </a:solidFill>
              </a:rPr>
              <a:t>/etc/postfix/</a:t>
            </a:r>
            <a:r>
              <a:rPr lang="ru-RU" sz="1800">
                <a:solidFill>
                  <a:schemeClr val="accen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main.cf</a:t>
            </a:r>
            <a:r>
              <a:rPr lang="ru-RU" sz="180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2"/>
                </a:solidFill>
              </a:rPr>
              <a:t>smtputf8_enable = yes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После этого изменения Postfix будет: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Принимать адреса в кодировке UTF-8 при отправке клиентом.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accent2"/>
                </a:solidFill>
              </a:rPr>
              <a:t>MAIL FROM:&lt;поддерживать@Универсальное-принятие-День.сайт&gt; SMTPUTF8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Отправлять адреса конвертов UTF-8 при обмене данными с другими SMTP-серверами, поддерживающими SMTPUTF8.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19"/>
          <p:cNvSpPr/>
          <p:nvPr/>
        </p:nvSpPr>
        <p:spPr>
          <a:xfrm>
            <a:off x="201014" y="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Правильная обработка доменов IDN (A-label и U-label)</a:t>
            </a:r>
          </a:p>
        </p:txBody>
      </p:sp>
      <p:sp>
        <p:nvSpPr>
          <p:cNvPr id="1139" name="Google Shape;1139;p119"/>
          <p:cNvSpPr txBox="1"/>
          <p:nvPr/>
        </p:nvSpPr>
        <p:spPr>
          <a:xfrm>
            <a:off x="-11" y="790765"/>
            <a:ext cx="86925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670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Этот скрипт очень тщательно обрабатывает домены:</a:t>
            </a:r>
          </a:p>
          <a:p>
            <a:pPr marL="6286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Использует</a:t>
            </a:r>
            <a:r>
              <a:rPr lang="ru-RU" sz="1600" dirty="0">
                <a:solidFill>
                  <a:schemeClr val="accent2"/>
                </a:solidFill>
              </a:rPr>
              <a:t> idn2 $mn</a:t>
            </a:r>
            <a:r>
              <a:rPr lang="ru-RU" sz="1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преобразования домена Unicode (U-label) в DNS-безопасную A-label (</a:t>
            </a:r>
            <a:r>
              <a:rPr lang="ru-RU" sz="1600" dirty="0">
                <a:solidFill>
                  <a:schemeClr val="accent2"/>
                </a:solidFill>
              </a:rPr>
              <a:t>xn--...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6286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Сохраняет обе формы:</a:t>
            </a:r>
          </a:p>
          <a:p>
            <a:pPr marL="1085850" marR="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mailname</a:t>
            </a:r>
            <a:r>
              <a:rPr lang="ru-RU" sz="1600" b="0" i="0" u="none" strike="noStrike" cap="none" dirty="0">
                <a:solidFill>
                  <a:srgbClr val="005A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A-label (ожидается DNS и многими конфигурациями).</a:t>
            </a:r>
          </a:p>
          <a:p>
            <a:pPr marL="1085850" marR="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umailname</a:t>
            </a:r>
            <a:r>
              <a:rPr lang="ru-RU" sz="1600" b="0" i="0" u="none" strike="noStrike" cap="none" dirty="0">
                <a:solidFill>
                  <a:srgbClr val="005A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домен Unicode (удобный для отображения).</a:t>
            </a:r>
          </a:p>
          <a:p>
            <a:pPr marL="285750" marR="0" lvl="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26987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A-label (xn--...) используется внутри системы для DNS и SMTP.</a:t>
            </a:r>
          </a:p>
          <a:p>
            <a:pPr marL="628650" marR="0" lvl="0" indent="-26987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/>
              <a:t>U-label (Unicode) сохраняется для отображения и взаимодействия с пользователем.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40" name="Google Shape;1140;p119"/>
          <p:cNvSpPr txBox="1"/>
          <p:nvPr/>
        </p:nvSpPr>
        <p:spPr>
          <a:xfrm>
            <a:off x="493950" y="3709875"/>
            <a:ext cx="83844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Команда </a:t>
            </a:r>
            <a:r>
              <a:rPr lang="ru-RU" sz="1600" dirty="0">
                <a:solidFill>
                  <a:schemeClr val="accent2"/>
                </a:solidFill>
              </a:rPr>
              <a:t>export LANG=en_US.UTF-8</a:t>
            </a:r>
            <a:r>
              <a:rPr lang="ru-RU" sz="1600" dirty="0">
                <a:solidFill>
                  <a:srgbClr val="00254A"/>
                </a:solidFill>
              </a:rPr>
              <a:t> </a:t>
            </a:r>
            <a:r>
              <a:rPr lang="ru-RU" sz="1600" dirty="0"/>
              <a:t>обеспечивает согласованную работу инструментов и скриптов в кодировке UTF-8.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20"/>
          <p:cNvSpPr txBox="1"/>
          <p:nvPr/>
        </p:nvSpPr>
        <p:spPr>
          <a:xfrm>
            <a:off x="0" y="30480"/>
            <a:ext cx="7797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</a:rPr>
              <a:t>Изменения в Roundcube, PHP и базе данных</a:t>
            </a:r>
          </a:p>
        </p:txBody>
      </p:sp>
      <p:sp>
        <p:nvSpPr>
          <p:cNvPr id="1146" name="Google Shape;1146;p120"/>
          <p:cNvSpPr txBox="1"/>
          <p:nvPr/>
        </p:nvSpPr>
        <p:spPr>
          <a:xfrm>
            <a:off x="160902" y="672646"/>
            <a:ext cx="88230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Roundcube (MUA) — </a:t>
            </a:r>
            <a:r>
              <a:rPr lang="ru-RU" sz="1600" dirty="0"/>
              <a:t>региональные настройки UTF-8 + набор символов Roundcube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/>
                </a:solidFill>
              </a:rPr>
              <a:t>$config['default_charset'] = 'UTF-8';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/>
                </a:solidFill>
              </a:rPr>
              <a:t>$config['mail_domain'] = '$umailname';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Таким образом, веб-почта по умолчанию использует UTF-8 и домен Unicode для составления идентификатора/адреса (лучший пользовательский интерфейс для пользователей EAI).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PHP 8.x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○"/>
            </a:pPr>
            <a:r>
              <a:rPr lang="ru-RU" sz="1600" dirty="0">
                <a:solidFill>
                  <a:srgbClr val="0A0A0A"/>
                </a:solidFill>
              </a:rPr>
              <a:t>По умолчанию безопасен для UTF-8.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○"/>
            </a:pPr>
            <a:r>
              <a:rPr lang="ru-RU" sz="1600" dirty="0">
                <a:solidFill>
                  <a:srgbClr val="0A0A0A"/>
                </a:solidFill>
              </a:rPr>
              <a:t>Для работы с IDN рекомендуется использовать ext-intl.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SQLite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○"/>
            </a:pPr>
            <a:r>
              <a:rPr lang="ru-RU" sz="1600" dirty="0">
                <a:solidFill>
                  <a:srgbClr val="0A0A0A"/>
                </a:solidFill>
              </a:rPr>
              <a:t>Всегда UTF-8.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○"/>
            </a:pPr>
            <a:r>
              <a:rPr lang="ru-RU" sz="1600" dirty="0">
                <a:solidFill>
                  <a:srgbClr val="0A0A0A"/>
                </a:solidFill>
              </a:rPr>
              <a:t>Настройка набора символов не требуется.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21"/>
          <p:cNvSpPr txBox="1"/>
          <p:nvPr/>
        </p:nvSpPr>
        <p:spPr>
          <a:xfrm>
            <a:off x="0" y="20320"/>
            <a:ext cx="7797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</a:rPr>
              <a:t>Dovecot (IMAP): ограничение EAI</a:t>
            </a:r>
          </a:p>
        </p:txBody>
      </p:sp>
      <p:sp>
        <p:nvSpPr>
          <p:cNvPr id="1152" name="Google Shape;1152;p121"/>
          <p:cNvSpPr txBox="1"/>
          <p:nvPr/>
        </p:nvSpPr>
        <p:spPr>
          <a:xfrm>
            <a:off x="363600" y="712190"/>
            <a:ext cx="84168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Поддерживает: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Содержание сообщения в кодировке UTF-8 (заголовки + текст).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Имена почтовых ящиков в кодировке UTF-8.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Интернационализированный поиск/сортировка: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I18NLEVEL=1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155CC"/>
                </a:solidFill>
              </a:rPr>
              <a:t>Не поддерживает: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Имена пользователей для входа в систему в кодировке UTF-8 не работают.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Char char="●"/>
            </a:pPr>
            <a:r>
              <a:rPr lang="ru-RU" sz="1600" dirty="0">
                <a:solidFill>
                  <a:srgbClr val="0A0A0A"/>
                </a:solidFill>
              </a:rPr>
              <a:t>Отсутствует поддержка IMAP: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-RU" sz="1600" dirty="0"/>
              <a:t>UTF8=ACCEPT   (RFC 9755).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Логин IMAP должен оставаться в формате ASCII.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3"/>
          <p:cNvSpPr/>
          <p:nvPr/>
        </p:nvSpPr>
        <p:spPr>
          <a:xfrm>
            <a:off x="87365" y="-58638"/>
            <a:ext cx="5203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Пять </a:t>
            </a:r>
            <a:r>
              <a:rPr lang="ru-RU" sz="2800" b="1" dirty="0">
                <a:solidFill>
                  <a:schemeClr val="lt1"/>
                </a:solidFill>
              </a:rPr>
              <a:t>к</a:t>
            </a: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ритериев UA</a:t>
            </a:r>
          </a:p>
        </p:txBody>
      </p:sp>
      <p:sp>
        <p:nvSpPr>
          <p:cNvPr id="613" name="Google Shape;613;p53"/>
          <p:cNvSpPr txBox="1"/>
          <p:nvPr/>
        </p:nvSpPr>
        <p:spPr>
          <a:xfrm>
            <a:off x="161575" y="705799"/>
            <a:ext cx="8723400" cy="20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 Sans"/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Универсальное принятие (UA) — это состояние, при котором</a:t>
            </a:r>
            <a:r>
              <a:rPr lang="ru-RU" sz="2000" dirty="0"/>
              <a:t>: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2437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000" dirty="0"/>
              <a:t>В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 действительные доменные имена и адреса электронной почты 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принимаются, проверяются, хранятся, обрабатываются 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отображаются 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правильно и единообразно </a:t>
            </a:r>
          </a:p>
          <a:p>
            <a:pPr marL="452437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000" dirty="0"/>
              <a:t>В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семи</a:t>
            </a:r>
            <a:r>
              <a:rPr lang="ru-RU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приложениями, устройствами и системами с доступом в интернет.</a:t>
            </a:r>
          </a:p>
        </p:txBody>
      </p:sp>
      <p:grpSp>
        <p:nvGrpSpPr>
          <p:cNvPr id="614" name="Google Shape;614;p53"/>
          <p:cNvGrpSpPr/>
          <p:nvPr/>
        </p:nvGrpSpPr>
        <p:grpSpPr>
          <a:xfrm>
            <a:off x="465425" y="3042997"/>
            <a:ext cx="8309857" cy="1325377"/>
            <a:chOff x="465425" y="2792416"/>
            <a:chExt cx="8309857" cy="1325377"/>
          </a:xfrm>
        </p:grpSpPr>
        <p:pic>
          <p:nvPicPr>
            <p:cNvPr id="615" name="Google Shape;615;p53" descr="ua-capability-icons_org_Accep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9844" y="2802706"/>
              <a:ext cx="746125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53" descr="ua-capability-icons_org_Display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30036" y="2792416"/>
              <a:ext cx="660400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53" descr="ua-capability-icons_org_Process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9343" y="2805116"/>
              <a:ext cx="1365250" cy="841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53" descr="ua-capability-icons_org_Stor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96252" y="2798767"/>
              <a:ext cx="852488" cy="85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53" descr="ua-capability-icons_org_Validat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99379" y="2802705"/>
              <a:ext cx="1033463" cy="85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53"/>
            <p:cNvSpPr txBox="1"/>
            <p:nvPr/>
          </p:nvSpPr>
          <p:spPr>
            <a:xfrm>
              <a:off x="2031255" y="3779279"/>
              <a:ext cx="11127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Проверка</a:t>
              </a:r>
            </a:p>
          </p:txBody>
        </p:sp>
        <p:sp>
          <p:nvSpPr>
            <p:cNvPr id="621" name="Google Shape;621;p53"/>
            <p:cNvSpPr txBox="1"/>
            <p:nvPr/>
          </p:nvSpPr>
          <p:spPr>
            <a:xfrm>
              <a:off x="3884650" y="3779279"/>
              <a:ext cx="11112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Хранение</a:t>
              </a:r>
            </a:p>
          </p:txBody>
        </p:sp>
        <p:sp>
          <p:nvSpPr>
            <p:cNvPr id="622" name="Google Shape;622;p53"/>
            <p:cNvSpPr txBox="1"/>
            <p:nvPr/>
          </p:nvSpPr>
          <p:spPr>
            <a:xfrm>
              <a:off x="5736367" y="3761714"/>
              <a:ext cx="11112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Процесс</a:t>
              </a:r>
            </a:p>
          </p:txBody>
        </p:sp>
        <p:sp>
          <p:nvSpPr>
            <p:cNvPr id="623" name="Google Shape;623;p53"/>
            <p:cNvSpPr txBox="1"/>
            <p:nvPr/>
          </p:nvSpPr>
          <p:spPr>
            <a:xfrm>
              <a:off x="7211177" y="3755398"/>
              <a:ext cx="156410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Отображение</a:t>
              </a:r>
            </a:p>
          </p:txBody>
        </p:sp>
        <p:sp>
          <p:nvSpPr>
            <p:cNvPr id="624" name="Google Shape;624;p53"/>
            <p:cNvSpPr txBox="1"/>
            <p:nvPr/>
          </p:nvSpPr>
          <p:spPr>
            <a:xfrm>
              <a:off x="465425" y="3761714"/>
              <a:ext cx="111119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Принятие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22"/>
          <p:cNvSpPr/>
          <p:nvPr/>
        </p:nvSpPr>
        <p:spPr>
          <a:xfrm>
            <a:off x="201014" y="0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</a:rPr>
              <a:t>Записи DNS </a:t>
            </a:r>
          </a:p>
        </p:txBody>
      </p:sp>
      <p:sp>
        <p:nvSpPr>
          <p:cNvPr id="1158" name="Google Shape;1158;p122"/>
          <p:cNvSpPr txBox="1"/>
          <p:nvPr/>
        </p:nvSpPr>
        <p:spPr>
          <a:xfrm>
            <a:off x="244525" y="895986"/>
            <a:ext cx="8475000" cy="289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>
                <a:solidFill>
                  <a:srgbClr val="1155CC"/>
                </a:solidFill>
              </a:rPr>
              <a:t>Punycode для записей DNS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/>
              <a:t>Используйте формат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Punycode/A-label (MX, A/AAAA, PTR, SPF/DKIM/DMARC).</a:t>
            </a:r>
          </a:p>
          <a:p>
            <a:pPr marL="26670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>
                <a:solidFill>
                  <a:srgbClr val="1155CC"/>
                </a:solidFill>
              </a:rPr>
              <a:t>Подписание DKIM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Подписание DKIM настраивается с помощью: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>
                <a:solidFill>
                  <a:schemeClr val="accent2"/>
                </a:solidFill>
              </a:rPr>
              <a:t>Domain   $mailname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Используется A-label — как правило, это самый безопасный способ публикации и сопоставления записей DNS TXT DKIM для IDN-доменов.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23"/>
          <p:cNvSpPr txBox="1"/>
          <p:nvPr/>
        </p:nvSpPr>
        <p:spPr>
          <a:xfrm>
            <a:off x="0" y="40640"/>
            <a:ext cx="9144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</a:rPr>
              <a:t>Принятие обеих форм доменов в качестве локальных почтовых доменов </a:t>
            </a:r>
          </a:p>
        </p:txBody>
      </p:sp>
      <p:sp>
        <p:nvSpPr>
          <p:cNvPr id="1164" name="Google Shape;1164;p123"/>
          <p:cNvSpPr txBox="1"/>
          <p:nvPr/>
        </p:nvSpPr>
        <p:spPr>
          <a:xfrm>
            <a:off x="139350" y="592750"/>
            <a:ext cx="85965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Доставляйте несколько адресов электронной почты в кодировке UTF-8 в один физический почтовый ящик, сохраняя при этом вход только в кодировке ASCII.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Один физический почтовый ящик: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/home/mailuser/mailboxes/mailbox1/Maildir/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Вход по IMAP/POP: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имя пользователя: mailbox1  (ASCII)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Псевдонимы электронной почты UTF-8 (идентификаторы EAI)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Несколько адресов могут указывать на один и тот же почтовый ящик: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virtual_alias_maps = sqlite:/etc/postfix/virtual_aliases.sqlite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поддерживать@Универсальное-принятие-День.сайт   mailbox1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поддерживать@xn-----6kchncbbcvfa9axfdfivnho7ah7upa7e.xn--80aswg  mailbox1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6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SMTPUTF8 обрабатывает адреса в кодировке UTF-8.</a:t>
            </a:r>
          </a:p>
          <a:p>
            <a:pPr marL="26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Postfix сопоставляет все псевдонимы с одним Maildir.</a:t>
            </a:r>
          </a:p>
          <a:p>
            <a:pPr marL="26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Dovecot получает доступ к Maildir через пользователя ASCII.</a:t>
            </a:r>
          </a:p>
          <a:p>
            <a:pPr marL="269999" lvl="0" indent="-1968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Вход по IMAP по-прежнему соответствует стандартам.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24"/>
          <p:cNvSpPr txBox="1"/>
          <p:nvPr/>
        </p:nvSpPr>
        <p:spPr>
          <a:xfrm>
            <a:off x="0" y="30480"/>
            <a:ext cx="7797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</a:rPr>
              <a:t>Maildir, почтовые ящики и псевдонимы UTF-8 </a:t>
            </a:r>
          </a:p>
        </p:txBody>
      </p:sp>
      <p:sp>
        <p:nvSpPr>
          <p:cNvPr id="1170" name="Google Shape;1170;p124"/>
          <p:cNvSpPr txBox="1"/>
          <p:nvPr/>
        </p:nvSpPr>
        <p:spPr>
          <a:xfrm>
            <a:off x="187281" y="606675"/>
            <a:ext cx="8731800" cy="38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Сопоставление входящей доставки (адрес UTF-8 сопоставляется с почтовым ящиком ASCII)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A0A0A"/>
                </a:solidFill>
              </a:rPr>
              <a:t>Файл: </a:t>
            </a:r>
            <a:r>
              <a:rPr lang="ru-RU" dirty="0">
                <a:solidFill>
                  <a:schemeClr val="accent2"/>
                </a:solidFill>
              </a:rPr>
              <a:t> /etc/postfix/main.cf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virtual_alias_maps = hash:/etc/postfix/virtual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Также в файле </a:t>
            </a:r>
            <a:r>
              <a:rPr lang="ru-RU" dirty="0">
                <a:solidFill>
                  <a:schemeClr val="accent2"/>
                </a:solidFill>
              </a:rPr>
              <a:t> /etc/postfix/virtua</a:t>
            </a:r>
            <a:r>
              <a:rPr lang="ru-RU" dirty="0"/>
              <a:t>l проверьте наличие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универсальное-принятие-день.сайт    mailbox1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155CC"/>
                </a:solidFill>
              </a:rPr>
              <a:t>Принудительное применение параметра «From:» для исходящей почты (необязательно, </a:t>
            </a:r>
            <a:br>
              <a:rPr lang="en-US" dirty="0">
                <a:solidFill>
                  <a:srgbClr val="1155CC"/>
                </a:solidFill>
              </a:rPr>
            </a:br>
            <a:r>
              <a:rPr lang="ru-RU" dirty="0">
                <a:solidFill>
                  <a:srgbClr val="1155CC"/>
                </a:solidFill>
              </a:rPr>
              <a:t>но рекомендуется)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Если вы хотите: «Когда пользователь аутентифицируется как mailbox1, разрешать отправку только как универсальное-принятие-день.сайт»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Файл: </a:t>
            </a:r>
            <a:r>
              <a:rPr lang="ru-RU" dirty="0">
                <a:solidFill>
                  <a:schemeClr val="accent2"/>
                </a:solidFill>
              </a:rPr>
              <a:t> /etc/postfix/main.cf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smtpd_sender_login_maps = hash:/etc/postfix/sender_login_maps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smtpd_sender_restrictions = reject_sender_login_mismatch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Файл:</a:t>
            </a:r>
            <a:r>
              <a:rPr lang="ru-RU" dirty="0">
                <a:solidFill>
                  <a:schemeClr val="accent2"/>
                </a:solidFill>
              </a:rPr>
              <a:t>  /etc/postfix/sender_login_maps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универсальное-принятие-день.сайт    mailbox1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25"/>
          <p:cNvSpPr/>
          <p:nvPr/>
        </p:nvSpPr>
        <p:spPr>
          <a:xfrm>
            <a:off x="-11" y="15308"/>
            <a:ext cx="856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Подробная документация и код</a:t>
            </a:r>
          </a:p>
        </p:txBody>
      </p:sp>
      <p:sp>
        <p:nvSpPr>
          <p:cNvPr id="1176" name="Google Shape;1176;p125"/>
          <p:cNvSpPr txBox="1"/>
          <p:nvPr/>
        </p:nvSpPr>
        <p:spPr>
          <a:xfrm>
            <a:off x="201024" y="953825"/>
            <a:ext cx="887185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rgbClr val="0A0A0A"/>
                </a:solidFill>
              </a:rPr>
              <a:t>Слайды руководства (PDF): </a:t>
            </a:r>
            <a:r>
              <a:rPr lang="ru-RU" sz="16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https://uasg.tech/download/uasg-052a</a:t>
            </a:r>
            <a:r>
              <a:rPr lang="ru-RU" sz="1600" dirty="0">
                <a:solidFill>
                  <a:srgbClr val="0A0A0A"/>
                </a:solidFill>
              </a:rPr>
              <a:t>. 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rgbClr val="0A0A0A"/>
                </a:solidFill>
              </a:rPr>
              <a:t>Подробная документация в формате PDF: </a:t>
            </a:r>
            <a:r>
              <a:rPr lang="ru-RU" sz="16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https://uasg.tech/download/uasg-052b</a:t>
            </a:r>
            <a:r>
              <a:rPr lang="ru-RU" sz="1600" dirty="0">
                <a:solidFill>
                  <a:srgbClr val="0A0A0A"/>
                </a:solidFill>
              </a:rPr>
              <a:t>.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Слайды презентации (PDF): </a:t>
            </a:r>
            <a:r>
              <a:rPr lang="ru-RU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https://uasg.tech/download/uasg-052c</a:t>
            </a:r>
            <a:r>
              <a:rPr lang="ru-RU" sz="1600" b="0" i="0" u="none" strike="noStrike" cap="none" dirty="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Репозиторий GitHub с установочными скриптами: </a:t>
            </a:r>
            <a:r>
              <a:rPr lang="ru-RU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https://github.com/icann/eaiselfhost</a:t>
            </a:r>
            <a:r>
              <a:rPr lang="ru-RU" sz="1600" dirty="0">
                <a:solidFill>
                  <a:srgbClr val="0A0A0A"/>
                </a:solidFill>
              </a:rPr>
              <a:t>.</a:t>
            </a:r>
            <a:r>
              <a:rPr lang="ru-RU" sz="1600" b="0" i="0" u="none" strike="noStrike" cap="none" dirty="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26"/>
          <p:cNvSpPr txBox="1">
            <a:spLocks noGrp="1"/>
          </p:cNvSpPr>
          <p:nvPr>
            <p:ph type="body" idx="4294967295"/>
          </p:nvPr>
        </p:nvSpPr>
        <p:spPr>
          <a:xfrm>
            <a:off x="292073" y="782808"/>
            <a:ext cx="8422800" cy="3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1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600" dirty="0">
                <a:solidFill>
                  <a:schemeClr val="dk1"/>
                </a:solidFill>
              </a:rPr>
              <a:t>Настройка почтового сервера с поддержкой EAI: </a:t>
            </a:r>
            <a:r>
              <a:rPr lang="ru-RU" sz="16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https://github.com/icann/eaiselfhost/tree/main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</a:p>
          <a:p>
            <a:pPr marL="365760" lvl="0" indent="-1371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65760" lvl="0" indent="-251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600" dirty="0">
                <a:solidFill>
                  <a:schemeClr val="dk1"/>
                </a:solidFill>
              </a:rPr>
              <a:t>Оценка технических инструментов (например, системы электронной почты, инструментов хостинга): </a:t>
            </a:r>
            <a:r>
              <a:rPr lang="ru-RU" sz="16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https://www.icann.org/ua-evaluations-en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</a:p>
          <a:p>
            <a:pPr marL="11430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65760" lvl="0" indent="-251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600" dirty="0">
                <a:solidFill>
                  <a:schemeClr val="dk1"/>
                </a:solidFill>
              </a:rPr>
              <a:t>Техническое обучение проектированию и разработке программного обеспечения, а также настройке систем электронной почты для поддержки IDN и EAI: </a:t>
            </a:r>
            <a:r>
              <a:rPr lang="ru-RU" sz="16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https://www.icann.org/resources/pages/regional-universal-acceptance-training-2021-01-06-en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</a:p>
          <a:p>
            <a:pPr marL="365760" lvl="0" indent="-1371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65760" lvl="0" indent="-251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600" dirty="0">
                <a:solidFill>
                  <a:schemeClr val="dk1"/>
                </a:solidFill>
              </a:rPr>
              <a:t>По любым вопросам обращайтесь по электронной почте: </a:t>
            </a:r>
            <a:r>
              <a:rPr lang="ru-RU" sz="1600" u="sng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UAProgram@icann.org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</a:p>
          <a:p>
            <a:pPr marL="1143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182" name="Google Shape;1182;p126"/>
          <p:cNvSpPr txBox="1"/>
          <p:nvPr/>
        </p:nvSpPr>
        <p:spPr>
          <a:xfrm>
            <a:off x="43835" y="13188"/>
            <a:ext cx="854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</a:rPr>
              <a:t>Полезные ресурсы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27"/>
          <p:cNvSpPr txBox="1"/>
          <p:nvPr/>
        </p:nvSpPr>
        <p:spPr>
          <a:xfrm>
            <a:off x="1063730" y="2233005"/>
            <a:ext cx="618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4"/>
          <p:cNvSpPr txBox="1"/>
          <p:nvPr/>
        </p:nvSpPr>
        <p:spPr>
          <a:xfrm>
            <a:off x="29380" y="11074"/>
            <a:ext cx="8738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Интернационализированные доменные имена (IDN-домены)</a:t>
            </a:r>
          </a:p>
        </p:txBody>
      </p:sp>
      <p:sp>
        <p:nvSpPr>
          <p:cNvPr id="630" name="Google Shape;630;p54"/>
          <p:cNvSpPr txBox="1"/>
          <p:nvPr/>
        </p:nvSpPr>
        <p:spPr>
          <a:xfrm>
            <a:off x="-331826" y="657429"/>
            <a:ext cx="4107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1254A"/>
                </a:solidFill>
                <a:latin typeface="Arial"/>
                <a:ea typeface="Arial"/>
                <a:cs typeface="Arial"/>
                <a:sym typeface="Arial"/>
              </a:rPr>
              <a:t>example-123.com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12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4"/>
          <p:cNvSpPr txBox="1"/>
          <p:nvPr/>
        </p:nvSpPr>
        <p:spPr>
          <a:xfrm>
            <a:off x="302671" y="1997304"/>
            <a:ext cx="3474312" cy="184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Домен</a:t>
            </a:r>
            <a:r>
              <a:rPr lang="ru-RU" sz="1200" b="1" dirty="0">
                <a:solidFill>
                  <a:srgbClr val="00254A"/>
                </a:solidFill>
              </a:rPr>
              <a:t>-</a:t>
            </a:r>
            <a:r>
              <a:rPr lang="ru-RU" sz="1200" b="1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второго уровня (SLD)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Соответствует правилу LDH.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Метка не может начинаться с дефиса.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Ограничение длины метки в 63 октета.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25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Домен</a:t>
            </a:r>
            <a:r>
              <a:rPr lang="ru-RU" sz="1200" b="1" dirty="0">
                <a:solidFill>
                  <a:srgbClr val="00254A"/>
                </a:solidFill>
              </a:rPr>
              <a:t>-</a:t>
            </a:r>
            <a:r>
              <a:rPr lang="ru-RU" sz="1200" b="1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верхнего уровня (TLD) .</a:t>
            </a:r>
            <a:r>
              <a:rPr lang="ru-RU" sz="1200" b="0" i="0" u="none" strike="noStrike" cap="none" dirty="0">
                <a:solidFill>
                  <a:srgbClr val="00254A"/>
                </a:solidFill>
                <a:latin typeface="Arial"/>
                <a:ea typeface="Arial"/>
                <a:cs typeface="Arial"/>
                <a:sym typeface="Arial"/>
              </a:rPr>
              <a:t>com должен состоять из букв (RFC 1123).</a:t>
            </a:r>
          </a:p>
        </p:txBody>
      </p:sp>
      <p:sp>
        <p:nvSpPr>
          <p:cNvPr id="632" name="Google Shape;632;p54"/>
          <p:cNvSpPr txBox="1"/>
          <p:nvPr/>
        </p:nvSpPr>
        <p:spPr>
          <a:xfrm>
            <a:off x="4576594" y="565110"/>
            <a:ext cx="4107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ยูเอทดสอบ.ไทย</a:t>
            </a:r>
          </a:p>
        </p:txBody>
      </p:sp>
      <p:sp>
        <p:nvSpPr>
          <p:cNvPr id="633" name="Google Shape;633;p54"/>
          <p:cNvSpPr txBox="1"/>
          <p:nvPr/>
        </p:nvSpPr>
        <p:spPr>
          <a:xfrm>
            <a:off x="3761352" y="1803350"/>
            <a:ext cx="52506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254A"/>
                </a:solidFill>
              </a:rPr>
              <a:t>IDN-домены имеют две формы:</a:t>
            </a:r>
          </a:p>
          <a:p>
            <a:pPr marL="206375" marR="0" lvl="2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ru-RU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Unicode, U-Label в UTF-8: </a:t>
            </a:r>
            <a:r>
              <a:rPr lang="ru-RU" sz="1200" i="0" u="none" strike="noStrike" cap="none" dirty="0">
                <a:solidFill>
                  <a:schemeClr val="accent2"/>
                </a:solidFill>
              </a:rPr>
              <a:t>ยูเอทดสอบ.ไทย </a:t>
            </a:r>
            <a:r>
              <a:rPr lang="ru-RU" sz="1200" i="0" u="none" strike="noStrike" cap="none" dirty="0"/>
              <a:t>  </a:t>
            </a:r>
          </a:p>
          <a:p>
            <a:pPr marL="206375" marR="0" lvl="2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ru-RU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Эквивалентный ASCII, A-Label: </a:t>
            </a:r>
            <a:r>
              <a:rPr lang="ru-RU" sz="1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xn--l3cfk3a5bpd5gxc.xn--o3cw4h</a:t>
            </a:r>
          </a:p>
          <a:p>
            <a:pPr marL="206375" marR="0" lvl="2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-RU" sz="1200" dirty="0"/>
              <a:t>U-метки для внутреннего интерфейса A-меток. </a:t>
            </a:r>
          </a:p>
          <a:p>
            <a:pPr marL="227013" marR="0" lvl="2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-RU" sz="1200" dirty="0"/>
              <a:t>U-метки нормализуются в форме NFC. Например, e + ◌̀ (U+0065 +</a:t>
            </a:r>
            <a:r>
              <a:rPr lang="en-US" sz="1200" dirty="0"/>
              <a:t> </a:t>
            </a:r>
            <a:r>
              <a:rPr lang="ru-RU" sz="1200" dirty="0"/>
              <a:t>U+0300) и è (U+00E8) канонически эквивалентны; без нормализации множественные кодировки могут вызвать проблемы с разрешением.</a:t>
            </a:r>
          </a:p>
        </p:txBody>
      </p:sp>
      <p:cxnSp>
        <p:nvCxnSpPr>
          <p:cNvPr id="634" name="Google Shape;634;p54"/>
          <p:cNvCxnSpPr/>
          <p:nvPr/>
        </p:nvCxnSpPr>
        <p:spPr>
          <a:xfrm>
            <a:off x="3734973" y="809775"/>
            <a:ext cx="26400" cy="2796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cxnSp>
      <p:sp>
        <p:nvSpPr>
          <p:cNvPr id="635" name="Google Shape;635;p54"/>
          <p:cNvSpPr/>
          <p:nvPr/>
        </p:nvSpPr>
        <p:spPr>
          <a:xfrm rot="-5400000">
            <a:off x="1234771" y="304924"/>
            <a:ext cx="201300" cy="1710000"/>
          </a:xfrm>
          <a:prstGeom prst="leftBrace">
            <a:avLst>
              <a:gd name="adj1" fmla="val 70401"/>
              <a:gd name="adj2" fmla="val 50416"/>
            </a:avLst>
          </a:prstGeom>
          <a:noFill/>
          <a:ln w="25400" cap="flat" cmpd="sng">
            <a:solidFill>
              <a:srgbClr val="147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4"/>
          <p:cNvSpPr/>
          <p:nvPr/>
        </p:nvSpPr>
        <p:spPr>
          <a:xfrm rot="-5400000">
            <a:off x="2579867" y="890224"/>
            <a:ext cx="201300" cy="539400"/>
          </a:xfrm>
          <a:prstGeom prst="leftBrace">
            <a:avLst>
              <a:gd name="adj1" fmla="val 70401"/>
              <a:gd name="adj2" fmla="val 50416"/>
            </a:avLst>
          </a:prstGeom>
          <a:noFill/>
          <a:ln w="25400" cap="flat" cmpd="sng">
            <a:solidFill>
              <a:srgbClr val="147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4"/>
          <p:cNvSpPr/>
          <p:nvPr/>
        </p:nvSpPr>
        <p:spPr>
          <a:xfrm rot="-5400000">
            <a:off x="6096861" y="342290"/>
            <a:ext cx="271200" cy="1595100"/>
          </a:xfrm>
          <a:prstGeom prst="leftBrace">
            <a:avLst>
              <a:gd name="adj1" fmla="val 70401"/>
              <a:gd name="adj2" fmla="val 50416"/>
            </a:avLst>
          </a:prstGeom>
          <a:noFill/>
          <a:ln w="25400" cap="flat" cmpd="sng">
            <a:solidFill>
              <a:srgbClr val="147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4"/>
          <p:cNvSpPr/>
          <p:nvPr/>
        </p:nvSpPr>
        <p:spPr>
          <a:xfrm rot="-5400000">
            <a:off x="7395719" y="855655"/>
            <a:ext cx="245100" cy="542400"/>
          </a:xfrm>
          <a:prstGeom prst="leftBrace">
            <a:avLst>
              <a:gd name="adj1" fmla="val 70401"/>
              <a:gd name="adj2" fmla="val 50416"/>
            </a:avLst>
          </a:prstGeom>
          <a:noFill/>
          <a:ln w="25400" cap="flat" cmpd="sng">
            <a:solidFill>
              <a:srgbClr val="147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4"/>
          <p:cNvSpPr txBox="1"/>
          <p:nvPr/>
        </p:nvSpPr>
        <p:spPr>
          <a:xfrm>
            <a:off x="1863298" y="1254936"/>
            <a:ext cx="1602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Домен</a:t>
            </a:r>
            <a:r>
              <a:rPr lang="ru-RU" sz="1200" b="1" dirty="0"/>
              <a:t>-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верхнего уровня (TLD)</a:t>
            </a:r>
          </a:p>
        </p:txBody>
      </p:sp>
      <p:sp>
        <p:nvSpPr>
          <p:cNvPr id="640" name="Google Shape;640;p54"/>
          <p:cNvSpPr txBox="1"/>
          <p:nvPr/>
        </p:nvSpPr>
        <p:spPr>
          <a:xfrm>
            <a:off x="418816" y="1261909"/>
            <a:ext cx="160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Домен</a:t>
            </a:r>
            <a:r>
              <a:rPr lang="ru-RU" b="1" dirty="0"/>
              <a:t>-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второго уровня (SLD)</a:t>
            </a:r>
          </a:p>
        </p:txBody>
      </p:sp>
      <p:sp>
        <p:nvSpPr>
          <p:cNvPr id="641" name="Google Shape;641;p54"/>
          <p:cNvSpPr txBox="1"/>
          <p:nvPr/>
        </p:nvSpPr>
        <p:spPr>
          <a:xfrm>
            <a:off x="6789142" y="1237183"/>
            <a:ext cx="1602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Домен</a:t>
            </a:r>
            <a:r>
              <a:rPr lang="ru-RU" sz="1200" b="1" dirty="0"/>
              <a:t>-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верхнего уровня (TLD)</a:t>
            </a:r>
          </a:p>
        </p:txBody>
      </p:sp>
      <p:sp>
        <p:nvSpPr>
          <p:cNvPr id="642" name="Google Shape;642;p54"/>
          <p:cNvSpPr txBox="1"/>
          <p:nvPr/>
        </p:nvSpPr>
        <p:spPr>
          <a:xfrm>
            <a:off x="5060562" y="1262594"/>
            <a:ext cx="1969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Домен</a:t>
            </a:r>
            <a:r>
              <a:rPr lang="ru-RU" sz="1200" b="1" dirty="0"/>
              <a:t>-</a:t>
            </a: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второго </a:t>
            </a:r>
            <a:b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уровня (SLD)</a:t>
            </a:r>
          </a:p>
        </p:txBody>
      </p:sp>
      <p:sp>
        <p:nvSpPr>
          <p:cNvPr id="643" name="Google Shape;643;p54"/>
          <p:cNvSpPr/>
          <p:nvPr/>
        </p:nvSpPr>
        <p:spPr>
          <a:xfrm>
            <a:off x="849140" y="3946242"/>
            <a:ext cx="5917421" cy="646200"/>
          </a:xfrm>
          <a:prstGeom prst="rect">
            <a:avLst/>
          </a:prstGeom>
          <a:solidFill>
            <a:srgbClr val="FBE8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Статус TLD</a:t>
            </a: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ru-RU" sz="1200"/>
              <a:t>1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это делегированные IDN-домены (по состоянию на </a:t>
            </a:r>
            <a:r>
              <a:rPr lang="ru-RU" sz="1200"/>
              <a:t>март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ru-RU" sz="1200"/>
              <a:t>6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года.</a:t>
            </a: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IDN-домены представляют 37 языков в 23 алфавитах.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55">
            <a:extLst>
              <a:ext uri="{FF2B5EF4-FFF2-40B4-BE49-F238E27FC236}">
                <a16:creationId xmlns:a16="http://schemas.microsoft.com/office/drawing/2014/main" id="{402DABB6-A86E-3D19-FCA6-D637A54AE7DD}"/>
              </a:ext>
            </a:extLst>
          </p:cNvPr>
          <p:cNvSpPr txBox="1"/>
          <p:nvPr/>
        </p:nvSpPr>
        <p:spPr>
          <a:xfrm>
            <a:off x="29380" y="-23762"/>
            <a:ext cx="8690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Примеры интернационализированных доменных имен</a:t>
            </a:r>
          </a:p>
        </p:txBody>
      </p:sp>
      <p:pic>
        <p:nvPicPr>
          <p:cNvPr id="3" name="Google Shape;649;p55">
            <a:extLst>
              <a:ext uri="{FF2B5EF4-FFF2-40B4-BE49-F238E27FC236}">
                <a16:creationId xmlns:a16="http://schemas.microsoft.com/office/drawing/2014/main" id="{FE529303-8EC6-78BE-AFD3-EE692F65D3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26" y="605120"/>
            <a:ext cx="7772400" cy="41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5ACB8-DFA2-6761-41F2-9F3B61A62766}"/>
              </a:ext>
            </a:extLst>
          </p:cNvPr>
          <p:cNvSpPr txBox="1"/>
          <p:nvPr/>
        </p:nvSpPr>
        <p:spPr>
          <a:xfrm>
            <a:off x="1713053" y="786384"/>
            <a:ext cx="12554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армянский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010D-194E-E61B-8AF7-17FC52F9269B}"/>
              </a:ext>
            </a:extLst>
          </p:cNvPr>
          <p:cNvSpPr txBox="1"/>
          <p:nvPr/>
        </p:nvSpPr>
        <p:spPr>
          <a:xfrm>
            <a:off x="4907280" y="1459992"/>
            <a:ext cx="7777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44B86-65D8-692E-97B3-68F60C6E6C14}"/>
              </a:ext>
            </a:extLst>
          </p:cNvPr>
          <p:cNvSpPr txBox="1"/>
          <p:nvPr/>
        </p:nvSpPr>
        <p:spPr>
          <a:xfrm>
            <a:off x="982164" y="2163789"/>
            <a:ext cx="11977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грузинский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61F65-B2EA-B09C-8F33-453A892B6B0E}"/>
              </a:ext>
            </a:extLst>
          </p:cNvPr>
          <p:cNvSpPr txBox="1"/>
          <p:nvPr/>
        </p:nvSpPr>
        <p:spPr>
          <a:xfrm>
            <a:off x="5806440" y="2837397"/>
            <a:ext cx="18675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корейский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0CE1F-AEFB-1199-D193-ED74D6D8213B}"/>
              </a:ext>
            </a:extLst>
          </p:cNvPr>
          <p:cNvSpPr txBox="1"/>
          <p:nvPr/>
        </p:nvSpPr>
        <p:spPr>
          <a:xfrm>
            <a:off x="1116676" y="3541194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малаялам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8D841-FD21-5295-4B54-47E8C40AA67E}"/>
              </a:ext>
            </a:extLst>
          </p:cNvPr>
          <p:cNvSpPr txBox="1"/>
          <p:nvPr/>
        </p:nvSpPr>
        <p:spPr>
          <a:xfrm>
            <a:off x="5606865" y="4199826"/>
            <a:ext cx="1766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арабский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4;p56">
            <a:extLst>
              <a:ext uri="{FF2B5EF4-FFF2-40B4-BE49-F238E27FC236}">
                <a16:creationId xmlns:a16="http://schemas.microsoft.com/office/drawing/2014/main" id="{60061E96-6C52-DB37-D9C8-35A88C3B86AA}"/>
              </a:ext>
            </a:extLst>
          </p:cNvPr>
          <p:cNvSpPr txBox="1"/>
          <p:nvPr/>
        </p:nvSpPr>
        <p:spPr>
          <a:xfrm>
            <a:off x="29380" y="2365"/>
            <a:ext cx="9029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Примеры интернационализированных адресов электронной почты</a:t>
            </a:r>
          </a:p>
        </p:txBody>
      </p:sp>
      <p:pic>
        <p:nvPicPr>
          <p:cNvPr id="3" name="Google Shape;655;p56">
            <a:extLst>
              <a:ext uri="{FF2B5EF4-FFF2-40B4-BE49-F238E27FC236}">
                <a16:creationId xmlns:a16="http://schemas.microsoft.com/office/drawing/2014/main" id="{17726C20-6E91-1330-C8B3-ADD1F7A0AA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317" y="605120"/>
            <a:ext cx="8091365" cy="40599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1A281-E5C2-AC4C-2744-40F11A5C6C32}"/>
              </a:ext>
            </a:extLst>
          </p:cNvPr>
          <p:cNvSpPr txBox="1"/>
          <p:nvPr/>
        </p:nvSpPr>
        <p:spPr>
          <a:xfrm>
            <a:off x="1021646" y="825426"/>
            <a:ext cx="12554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армянский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AF440-B1B3-812B-F900-662AEC57C124}"/>
              </a:ext>
            </a:extLst>
          </p:cNvPr>
          <p:cNvSpPr txBox="1"/>
          <p:nvPr/>
        </p:nvSpPr>
        <p:spPr>
          <a:xfrm>
            <a:off x="5136988" y="1471602"/>
            <a:ext cx="10839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китайский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A797B-3A38-55D3-6672-50B8A4007D5F}"/>
              </a:ext>
            </a:extLst>
          </p:cNvPr>
          <p:cNvSpPr txBox="1"/>
          <p:nvPr/>
        </p:nvSpPr>
        <p:spPr>
          <a:xfrm>
            <a:off x="858164" y="2108709"/>
            <a:ext cx="14478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деванагари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2E585-2A70-54DF-AC58-A4A0E40D2A9E}"/>
              </a:ext>
            </a:extLst>
          </p:cNvPr>
          <p:cNvSpPr txBox="1"/>
          <p:nvPr/>
        </p:nvSpPr>
        <p:spPr>
          <a:xfrm>
            <a:off x="5884316" y="2749189"/>
            <a:ext cx="9140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арабский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899F8-1940-1BE3-6EC0-2A65F7102E07}"/>
              </a:ext>
            </a:extLst>
          </p:cNvPr>
          <p:cNvSpPr txBox="1"/>
          <p:nvPr/>
        </p:nvSpPr>
        <p:spPr>
          <a:xfrm>
            <a:off x="858165" y="3443272"/>
            <a:ext cx="15263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греческий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FEA44-F5CF-FFF3-0C23-326D37B43E8F}"/>
              </a:ext>
            </a:extLst>
          </p:cNvPr>
          <p:cNvSpPr txBox="1"/>
          <p:nvPr/>
        </p:nvSpPr>
        <p:spPr>
          <a:xfrm>
            <a:off x="7349363" y="4098592"/>
            <a:ext cx="17094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154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тамильский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10">
      <a:dk1>
        <a:srgbClr val="002449"/>
      </a:dk1>
      <a:lt1>
        <a:srgbClr val="FFFFFF"/>
      </a:lt1>
      <a:dk2>
        <a:srgbClr val="FEFFFF"/>
      </a:dk2>
      <a:lt2>
        <a:srgbClr val="002A49"/>
      </a:lt2>
      <a:accent1>
        <a:srgbClr val="187E85"/>
      </a:accent1>
      <a:accent2>
        <a:srgbClr val="D55C31"/>
      </a:accent2>
      <a:accent3>
        <a:srgbClr val="E98F39"/>
      </a:accent3>
      <a:accent4>
        <a:srgbClr val="35B56D"/>
      </a:accent4>
      <a:accent5>
        <a:srgbClr val="017AC0"/>
      </a:accent5>
      <a:accent6>
        <a:srgbClr val="00557F"/>
      </a:accent6>
      <a:hlink>
        <a:srgbClr val="002449"/>
      </a:hlink>
      <a:folHlink>
        <a:srgbClr val="0024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nge Navy Footer here">
  <a:themeElements>
    <a:clrScheme name="Custom 13">
      <a:dk1>
        <a:srgbClr val="002449"/>
      </a:dk1>
      <a:lt1>
        <a:srgbClr val="FFFFFF"/>
      </a:lt1>
      <a:dk2>
        <a:srgbClr val="FEFFFF"/>
      </a:dk2>
      <a:lt2>
        <a:srgbClr val="002A49"/>
      </a:lt2>
      <a:accent1>
        <a:srgbClr val="187E85"/>
      </a:accent1>
      <a:accent2>
        <a:srgbClr val="F0633D"/>
      </a:accent2>
      <a:accent3>
        <a:srgbClr val="F1A21D"/>
      </a:accent3>
      <a:accent4>
        <a:srgbClr val="35B56D"/>
      </a:accent4>
      <a:accent5>
        <a:srgbClr val="017AC0"/>
      </a:accent5>
      <a:accent6>
        <a:srgbClr val="00557F"/>
      </a:accent6>
      <a:hlink>
        <a:srgbClr val="002449"/>
      </a:hlink>
      <a:folHlink>
        <a:srgbClr val="0024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5416</Words>
  <Application>Microsoft Macintosh PowerPoint</Application>
  <PresentationFormat>On-screen Show (16:9)</PresentationFormat>
  <Paragraphs>559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Merriweather Sans</vt:lpstr>
      <vt:lpstr>Courier New</vt:lpstr>
      <vt:lpstr>Helvetica</vt:lpstr>
      <vt:lpstr>-webkit-standard</vt:lpstr>
      <vt:lpstr>Noto Sans Symbols</vt:lpstr>
      <vt:lpstr>Arial Black</vt:lpstr>
      <vt:lpstr>Helvetica Neue</vt:lpstr>
      <vt:lpstr>Simple Light</vt:lpstr>
      <vt:lpstr>Change Navy Footer here</vt:lpstr>
      <vt:lpstr>Технический опыт внедрения 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UA Adoption Experience</dc:title>
  <dc:creator>Satendra</dc:creator>
  <cp:lastModifiedBy>Seda Akbulut</cp:lastModifiedBy>
  <cp:revision>9</cp:revision>
  <dcterms:modified xsi:type="dcterms:W3CDTF">2026-04-16T10:54:24Z</dcterms:modified>
</cp:coreProperties>
</file>